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notesSlides/notesSlide23.xml" ContentType="application/vnd.openxmlformats-officedocument.presentationml.notesSlide+xml"/>
  <Override PartName="/ppt/tags/tag27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21.xml" ContentType="application/vnd.openxmlformats-officedocument.presentationml.notesSlide+xml"/>
  <Override PartName="/ppt/tags/tag25.xml" ContentType="application/vnd.openxmlformats-officedocument.presentationml.tags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tags/tag19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28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notesSlides/notesSlide22.xml" ContentType="application/vnd.openxmlformats-officedocument.presentationml.notesSlide+xml"/>
  <Override PartName="/ppt/tags/tag26.xml" ContentType="application/vnd.openxmlformats-officedocument.presentationml.tag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20.xml" ContentType="application/vnd.openxmlformats-officedocument.presentationml.notesSlide+xml"/>
  <Override PartName="/ppt/tags/tag24.xml" ContentType="application/vnd.openxmlformats-officedocument.presentationml.tags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tags/tag29.xml" ContentType="application/vnd.openxmlformats-officedocument.presentationml.tags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8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34"/>
  </p:notesMasterIdLst>
  <p:handoutMasterIdLst>
    <p:handoutMasterId r:id="rId35"/>
  </p:handoutMasterIdLst>
  <p:sldIdLst>
    <p:sldId id="262" r:id="rId2"/>
    <p:sldId id="383" r:id="rId3"/>
    <p:sldId id="292" r:id="rId4"/>
    <p:sldId id="384" r:id="rId5"/>
    <p:sldId id="385" r:id="rId6"/>
    <p:sldId id="353" r:id="rId7"/>
    <p:sldId id="386" r:id="rId8"/>
    <p:sldId id="367" r:id="rId9"/>
    <p:sldId id="368" r:id="rId10"/>
    <p:sldId id="369" r:id="rId11"/>
    <p:sldId id="370" r:id="rId12"/>
    <p:sldId id="372" r:id="rId13"/>
    <p:sldId id="373" r:id="rId14"/>
    <p:sldId id="387" r:id="rId15"/>
    <p:sldId id="376" r:id="rId16"/>
    <p:sldId id="377" r:id="rId17"/>
    <p:sldId id="389" r:id="rId18"/>
    <p:sldId id="390" r:id="rId19"/>
    <p:sldId id="392" r:id="rId20"/>
    <p:sldId id="393" r:id="rId21"/>
    <p:sldId id="394" r:id="rId22"/>
    <p:sldId id="396" r:id="rId23"/>
    <p:sldId id="398" r:id="rId24"/>
    <p:sldId id="397" r:id="rId25"/>
    <p:sldId id="380" r:id="rId26"/>
    <p:sldId id="381" r:id="rId27"/>
    <p:sldId id="378" r:id="rId28"/>
    <p:sldId id="399" r:id="rId29"/>
    <p:sldId id="400" r:id="rId30"/>
    <p:sldId id="401" r:id="rId31"/>
    <p:sldId id="382" r:id="rId32"/>
    <p:sldId id="289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D05E"/>
    <a:srgbClr val="01FF74"/>
    <a:srgbClr val="000000"/>
    <a:srgbClr val="FF8B8B"/>
    <a:srgbClr val="FF6D6D"/>
    <a:srgbClr val="2D6BB5"/>
    <a:srgbClr val="FF6161"/>
    <a:srgbClr val="F6BB00"/>
    <a:srgbClr val="FF6969"/>
    <a:srgbClr val="FFC61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421" autoAdjust="0"/>
    <p:restoredTop sz="64229" autoAdjust="0"/>
  </p:normalViewPr>
  <p:slideViewPr>
    <p:cSldViewPr snapToGrid="0">
      <p:cViewPr>
        <p:scale>
          <a:sx n="57" d="100"/>
          <a:sy n="57" d="100"/>
        </p:scale>
        <p:origin x="-1572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52BE36F-C66D-4C9B-902E-C0DBF18390D1}" type="datetimeFigureOut">
              <a:rPr lang="en-US"/>
              <a:pPr>
                <a:defRPr/>
              </a:pPr>
              <a:t>8/16/2013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7D68EC7-D0C0-4DB6-98E0-BBA87F89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BB001F-0986-43B1-A37D-BA7DBE0D141A}" type="datetimeFigureOut">
              <a:rPr lang="en-US"/>
              <a:pPr>
                <a:defRPr/>
              </a:pPr>
              <a:t>8/16/2013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F97B87-4CE4-48F3-A49A-C0BDEED3BC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</a:t>
            </a:r>
            <a:r>
              <a:rPr lang="en-US" baseline="0" dirty="0" smtClean="0"/>
              <a:t> you session chair, I am going to present our paper entitled plane 3-trees: embeddability and approximation. </a:t>
            </a:r>
          </a:p>
          <a:p>
            <a:r>
              <a:rPr lang="en-US" baseline="0" dirty="0" smtClean="0"/>
              <a:t>This is a joint work with my supervisor dr. stephane durocher.</a:t>
            </a:r>
          </a:p>
          <a:p>
            <a:r>
              <a:rPr lang="en-US" dirty="0" smtClean="0"/>
              <a:t>And we are from University</a:t>
            </a:r>
            <a:r>
              <a:rPr lang="en-US" baseline="0" dirty="0" smtClean="0"/>
              <a:t> of Manitoba.</a:t>
            </a: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are now ready to solve</a:t>
            </a:r>
            <a:r>
              <a:rPr lang="en-US" baseline="0" dirty="0" smtClean="0"/>
              <a:t> the problem. The simplest thing we can do is </a:t>
            </a:r>
          </a:p>
          <a:p>
            <a:r>
              <a:rPr lang="en-US" baseline="0" dirty="0" smtClean="0"/>
              <a:t>we can check whether the convex hull is a triangle. If the convex hull is not a triangle, then </a:t>
            </a:r>
          </a:p>
          <a:p>
            <a:r>
              <a:rPr lang="en-US" baseline="0" dirty="0" smtClean="0"/>
              <a:t>G does not have any embedding on S.</a:t>
            </a:r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 convex hull</a:t>
            </a:r>
            <a:r>
              <a:rPr lang="en-US" baseline="0" dirty="0" smtClean="0"/>
              <a:t> is a triangle, then there are constant number of ways to map a,b,c on the three vertices on the convex hull.</a:t>
            </a:r>
          </a:p>
          <a:p>
            <a:r>
              <a:rPr lang="en-US" baseline="0" dirty="0" smtClean="0"/>
              <a:t>And we try each of them.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 fixed</a:t>
            </a:r>
            <a:r>
              <a:rPr lang="en-US" baseline="0" dirty="0" smtClean="0"/>
              <a:t> embedding of the outer vertices, we find a valid mapping of the representative vertex 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this mapping of d, the number of  points in the subtriangles do not match the number of vertices.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Therefore, this is not a valid  mapping for d.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Therefore we try a different</a:t>
            </a:r>
            <a:r>
              <a:rPr lang="en-US" baseline="0" dirty="0" smtClean="0"/>
              <a:t> mapping for d, and here this mapping is a valid mapping.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Nishat et al proved that if a valid mapping exists, then the mapping must be unique.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Hence, we now recursively test whether the smaller plane 3-trees admit point set embedding inside these smaller point sets. </a:t>
            </a:r>
          </a:p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</a:t>
            </a:r>
            <a:r>
              <a:rPr lang="en-US" baseline="0" dirty="0" smtClean="0"/>
              <a:t> we look at the recurrence relation, the at each step we need to find a valid mapping for the representative vertex. </a:t>
            </a:r>
          </a:p>
          <a:p>
            <a:r>
              <a:rPr lang="en-US" baseline="0" dirty="0" smtClean="0"/>
              <a:t>To find a valid mapping, we try O(n) points  and for each point we count the number of points in the subtriangles.</a:t>
            </a:r>
          </a:p>
          <a:p>
            <a:r>
              <a:rPr lang="en-US" baseline="0" dirty="0" smtClean="0"/>
              <a:t>Without anything claver, this takes O(n2) time, and O(n3) time in total.</a:t>
            </a:r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several ways to improve this naïve algorithm.</a:t>
            </a:r>
          </a:p>
          <a:p>
            <a:endParaRPr lang="en-US" dirty="0" smtClean="0"/>
          </a:p>
          <a:p>
            <a:r>
              <a:rPr lang="en-US" dirty="0" smtClean="0"/>
              <a:t>Nishat et al showed</a:t>
            </a:r>
            <a:r>
              <a:rPr lang="en-US" baseline="0" dirty="0" smtClean="0"/>
              <a:t> how to find a New Techniques</a:t>
            </a:r>
            <a:r>
              <a:rPr lang="en-US" dirty="0" smtClean="0"/>
              <a:t>. And then Moosa</a:t>
            </a:r>
            <a:r>
              <a:rPr lang="en-US" baseline="0" dirty="0" smtClean="0"/>
              <a:t> and Rahman improved it to O(min{n1,n2,n3}. N^{1/3}) time.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Here we show even faster techniques to find  the valid mapping of the representative vertex, obtaining an O(n lg 3n) algorithm.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the improvement</a:t>
            </a:r>
            <a:r>
              <a:rPr lang="en-US" baseline="0" dirty="0" smtClean="0"/>
              <a:t>, we use a very nice result of steiger and streinu, that given a set of n points inside a triangle, and </a:t>
            </a:r>
          </a:p>
          <a:p>
            <a:r>
              <a:rPr lang="en-US" baseline="0" dirty="0" smtClean="0"/>
              <a:t>three prescribed integers that sum to n, one can construct a new point in linear time such that the sub-triangles contains the </a:t>
            </a:r>
            <a:r>
              <a:rPr lang="en-US" dirty="0" smtClean="0"/>
              <a:t>Prescribed</a:t>
            </a:r>
            <a:r>
              <a:rPr lang="en-US" baseline="0" dirty="0" smtClean="0"/>
              <a:t> number of points.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example, the three prescribed integers are i,j,k  are 4,5 and 4, and the new point that we can construct is m.</a:t>
            </a:r>
          </a:p>
          <a:p>
            <a:endParaRPr lang="en-US" baseline="0" dirty="0" smtClean="0"/>
          </a:p>
          <a:p>
            <a:r>
              <a:rPr lang="en-US" baseline="0" dirty="0" smtClean="0"/>
              <a:t>One might think that the solution is not necessarily unique, for example, here is another point m’ that give the correct partition of points.</a:t>
            </a:r>
          </a:p>
          <a:p>
            <a:endParaRPr lang="en-US" baseline="0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However, although</a:t>
            </a:r>
            <a:r>
              <a:rPr lang="en-US" baseline="0" dirty="0" smtClean="0"/>
              <a:t> the points m and m’ are different, the subsets determined by these solutions are the same.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fact, we can prove that it is always true. And the proof just a simple argument.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Assume that we have got this two solutions m and m’. Since the triangle m’yz is a subset of myz  and both contains</a:t>
            </a:r>
          </a:p>
          <a:p>
            <a:r>
              <a:rPr lang="en-US" baseline="0" dirty="0" smtClean="0"/>
              <a:t> the same number of points, the two subset are the same.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Similarly, the subsets correspond to these two sets are the same.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Consequently, these two subsets must also be  the same.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</a:t>
            </a:r>
            <a:r>
              <a:rPr lang="en-US" baseline="0" dirty="0" smtClean="0"/>
              <a:t> this knowledge, finding a valid mapping  is quiet easy.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example, here we can design the prescribed integers as n1-1, n2+1 and n3-1.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Then we use the steiger and strienus algorithm to construct a point m.</a:t>
            </a:r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Finally we construct a convex hull in this region, and the point on the convex hull gives us the mapping for d.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Lets start with the</a:t>
            </a:r>
            <a:r>
              <a:rPr lang="en-US" baseline="0" dirty="0" smtClean="0"/>
              <a:t> definition of the embeddability problem. </a:t>
            </a:r>
          </a:p>
          <a:p>
            <a:r>
              <a:rPr lang="en-US" baseline="0" dirty="0" smtClean="0"/>
              <a:t>The input of the problem is a plane graph and a point set, where by plane graph we denote a planar graph with a fixed planar embedding. </a:t>
            </a:r>
          </a:p>
          <a:p>
            <a:r>
              <a:rPr lang="en-US" baseline="0" dirty="0" smtClean="0"/>
              <a:t>The goal is to find a planar drawing of the input graph such that each vertex is mapped to a distinct point in the point set, when each edge is drawn as a straight line segment.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does it give</a:t>
            </a:r>
            <a:r>
              <a:rPr lang="en-US" baseline="0" dirty="0" smtClean="0"/>
              <a:t> us in terms of recurrence relation? Steiger and strenus algorithm takes linear time.</a:t>
            </a:r>
          </a:p>
          <a:p>
            <a:r>
              <a:rPr lang="en-US" baseline="0" dirty="0" smtClean="0"/>
              <a:t>Hence finding a valid mapping takes linear time.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But the recurrence relation still gives us an O(n2) time algorithm! Too bad.</a:t>
            </a:r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main problem is,</a:t>
            </a:r>
            <a:r>
              <a:rPr lang="en-US" baseline="0" dirty="0" smtClean="0"/>
              <a:t> t</a:t>
            </a:r>
            <a:r>
              <a:rPr lang="en-US" dirty="0" smtClean="0"/>
              <a:t>o find a valid mapping</a:t>
            </a:r>
            <a:r>
              <a:rPr lang="en-US" baseline="0" dirty="0" smtClean="0"/>
              <a:t> we are dealing with a set of O(n) points.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But we have to be fast, we need some technique to find a valid mapping by looking only at a constant fraction of n points. How can we do that? The idea is to select some candidate points.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Assume that n3&lt;=n2&lt;=n1.</a:t>
            </a:r>
          </a:p>
          <a:p>
            <a:r>
              <a:rPr lang="en-US" baseline="0" dirty="0" smtClean="0"/>
              <a:t>We now find two points u and v that split the point set like this. We can find this region in O((n2+n3)lg 2n) time</a:t>
            </a:r>
          </a:p>
          <a:p>
            <a:r>
              <a:rPr lang="en-US" baseline="0" dirty="0" smtClean="0"/>
              <a:t>Using dynamic convex hull data structure, i.e., the largest term n1 does not appear in the running time!!</a:t>
            </a:r>
          </a:p>
          <a:p>
            <a:endParaRPr lang="en-US" baseline="0" dirty="0" smtClean="0"/>
          </a:p>
          <a:p>
            <a:r>
              <a:rPr lang="en-US" baseline="0" dirty="0" smtClean="0"/>
              <a:t>Observe that the point that supports the mapping of the representative vertex, must lie in the green region. Otherwise, some subtriangle</a:t>
            </a:r>
          </a:p>
          <a:p>
            <a:r>
              <a:rPr lang="en-US" baseline="0" dirty="0" smtClean="0"/>
              <a:t>Will not have sufficient number of points.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can further</a:t>
            </a:r>
            <a:r>
              <a:rPr lang="en-US" baseline="0" dirty="0" smtClean="0"/>
              <a:t> restrict the mapping of the representative vertex, as follows.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find two points r and s as shown here such that triangle arv and triangle suc each contains n3-1 points.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As a result we can verify the following two nice properties.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first one is striaightforward, that is, the green region contains only O(n3) points.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And then we observe that the representative vertex and as well as its incident edges must lie inside the green region.</a:t>
            </a:r>
          </a:p>
          <a:p>
            <a:r>
              <a:rPr lang="en-US" baseline="0" dirty="0" smtClean="0"/>
              <a:t>Otherwise, the triangle with side ac will contain more than n3 points!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we know that the representative vertex</a:t>
            </a:r>
            <a:r>
              <a:rPr lang="en-US" baseline="0" dirty="0" smtClean="0"/>
              <a:t> and its edges lie inside the green region,</a:t>
            </a:r>
          </a:p>
          <a:p>
            <a:r>
              <a:rPr lang="en-US" baseline="0" dirty="0" smtClean="0"/>
              <a:t>We can forget the points inside the white regions.</a:t>
            </a:r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example finding</a:t>
            </a:r>
            <a:r>
              <a:rPr lang="en-US" baseline="0" dirty="0" smtClean="0"/>
              <a:t> a  valid mapping with partition with n1, n2 and n3 points reduces to </a:t>
            </a:r>
          </a:p>
          <a:p>
            <a:r>
              <a:rPr lang="en-US" baseline="0" dirty="0" smtClean="0"/>
              <a:t>The problem of finding a partition in the green region with n3+1, n3+1 and n3 points.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now use steiger and streinus algorithm to find the valid mapping in O(n3) time, which is dominated</a:t>
            </a:r>
          </a:p>
          <a:p>
            <a:r>
              <a:rPr lang="en-US" baseline="0" dirty="0" smtClean="0"/>
              <a:t> by the time required to construct the green region.</a:t>
            </a:r>
          </a:p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Although </a:t>
            </a:r>
            <a:r>
              <a:rPr lang="en-US" baseline="0" dirty="0" smtClean="0"/>
              <a:t>plane 3-trees does not always admit point set embedding.</a:t>
            </a:r>
          </a:p>
          <a:p>
            <a:r>
              <a:rPr lang="en-US" baseline="0" dirty="0" smtClean="0"/>
              <a:t>However, we now show that if we relax the straight line restriction, i.e., allow each edge to have at most 2 bends, then we can always construct a point set embedding.  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</a:t>
            </a:r>
            <a:r>
              <a:rPr lang="en-US" baseline="0" dirty="0" smtClean="0"/>
              <a:t> example, given a plane 3-tree and a point set S in general position, we can always find a point set embedding like this. Observe that the edges are now drawn with at most 2 bends. Consider the edge  ab. 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Kaufmann and Wise showed that every plane graph admits</a:t>
            </a:r>
            <a:r>
              <a:rPr lang="en-US" baseline="0" dirty="0" smtClean="0"/>
              <a:t> 2-bend point set embedding. </a:t>
            </a:r>
          </a:p>
          <a:p>
            <a:endParaRPr lang="en-US" baseline="0" dirty="0" smtClean="0"/>
          </a:p>
          <a:p>
            <a:r>
              <a:rPr lang="en-US" dirty="0" smtClean="0"/>
              <a:t>Here we briefly explain</a:t>
            </a:r>
            <a:r>
              <a:rPr lang="en-US" baseline="0" dirty="0" smtClean="0"/>
              <a:t> how to construct such an embedding for plane 3-trees in a completely different technique, than the technique used by kaufmann and wise.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first construct a straight line drawing such that the vertices do not lie on the points of S. While computing the drawing, we also compute a matching from the vertices to the points. We make sure that each face contains at most</a:t>
            </a:r>
          </a:p>
          <a:p>
            <a:r>
              <a:rPr lang="en-US" baseline="0" dirty="0" smtClean="0"/>
              <a:t> one mapping in its interior. Finally, we use edge bends to map the vertices to the matched points. </a:t>
            </a:r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</a:t>
            </a:r>
            <a:r>
              <a:rPr lang="en-US" baseline="0" dirty="0" smtClean="0"/>
              <a:t>e explored a approximate version of point set embeddability problem.</a:t>
            </a:r>
          </a:p>
          <a:p>
            <a:endParaRPr lang="en-US" baseline="0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Specifically, we</a:t>
            </a:r>
            <a:r>
              <a:rPr lang="en-US" baseline="0" dirty="0" smtClean="0"/>
              <a:t> asked to find straight-line drawings that maximizes the number of  vertices that are mapped to the points of 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drawing takes three points from S, which we denote by S(\Gamma).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example, here</a:t>
            </a:r>
            <a:r>
              <a:rPr lang="en-US" baseline="0" dirty="0" smtClean="0"/>
              <a:t> is an output drawing, where each vertex is mapped to a distinct point in the point set. </a:t>
            </a:r>
          </a:p>
          <a:p>
            <a:r>
              <a:rPr lang="en-US" baseline="0" dirty="0" smtClean="0"/>
              <a:t>The edges are drawn with straight line segments. The drawing is planar, i.e., there is no edge crossing.</a:t>
            </a:r>
          </a:p>
          <a:p>
            <a:r>
              <a:rPr lang="en-US" baseline="0" dirty="0" smtClean="0"/>
              <a:t>Finally, the output embedding respects the input embedding, i.e., the ordering of the neighbors around a </a:t>
            </a:r>
          </a:p>
          <a:p>
            <a:r>
              <a:rPr lang="en-US" baseline="0" dirty="0" smtClean="0"/>
              <a:t>vertex is the same both in the input and output embedding. </a:t>
            </a:r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On the other hand, this drawing \Gamma* takes four points from S.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Gamma* is the optimal, i.e., this is the best we can do.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approximation factor is computed as …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We give an algorithm that approximates the point set embeddability with factor at least 1/root 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Several open problem</a:t>
            </a:r>
            <a:r>
              <a:rPr lang="en-US" baseline="0" dirty="0" smtClean="0"/>
              <a:t> remains.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Is it NP-hard to find a drawing of the given plane 3-tree that maximizes the vertex to point mapping?</a:t>
            </a:r>
          </a:p>
          <a:p>
            <a:endParaRPr lang="en-US" baseline="0" dirty="0" smtClean="0"/>
          </a:p>
          <a:p>
            <a:r>
              <a:rPr lang="en-US" baseline="0" dirty="0" smtClean="0"/>
              <a:t>Can we find better approximation algorithm for point set embeddability?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However,</a:t>
            </a:r>
            <a:r>
              <a:rPr lang="en-US" baseline="0" dirty="0" smtClean="0"/>
              <a:t> there are instances where the input graph does not have any point-set embedding on the input point set.</a:t>
            </a:r>
          </a:p>
          <a:p>
            <a:r>
              <a:rPr lang="en-US" baseline="0" dirty="0" smtClean="0"/>
              <a:t>This is such an instance.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Observe that this graph has a K4 induced by the vertices a,b,c,d.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In any drawing of this K4 in the given point set, where a, b and c lie on the convex hull, we have two points inside the same triangle. But in the given embedding e and f lie in different triangles. Therefore, this graph does not have a point set embedding on S.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Lets review some previous</a:t>
            </a:r>
            <a:r>
              <a:rPr lang="en-US" baseline="0" dirty="0" smtClean="0"/>
              <a:t> results on this problem.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problem is np-hard in general and also when the graph is 2-outerplanar, or partial 3-tree, or bounded treewidth graphs.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Any outer planar graph, i.e., the graphs with all the vertices on the outer face, admits point set embedding on any point set with n points in general position.  The best known algorithm for constructing such an embedding takes n log 3n time.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On the other hand, plane 3-trees do not always admit point set embedding. In this presentation we will focus only on plane 3-trees. We will see an O(nlg 3n) time algorithm to construct a point set embedding for a plane 3-tree, if such an embedding exist. We then present some results where the edges may have bends and finally, we explore an approximate version of point-set embeddability problem.</a:t>
            </a:r>
          </a:p>
          <a:p>
            <a:endParaRPr lang="en-US" baseline="0" dirty="0" smtClean="0"/>
          </a:p>
          <a:p>
            <a:r>
              <a:rPr lang="en-US" baseline="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Lets recall the definition</a:t>
            </a:r>
            <a:r>
              <a:rPr lang="en-US" baseline="0" dirty="0" smtClean="0"/>
              <a:t> of a plane 3-tree.</a:t>
            </a:r>
          </a:p>
          <a:p>
            <a:endParaRPr lang="en-US" baseline="0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plane 3-tree is a triangulated plane graph that can be constructed by starting with a triangle</a:t>
            </a:r>
          </a:p>
          <a:p>
            <a:r>
              <a:rPr lang="en-US" baseline="0" dirty="0" smtClean="0"/>
              <a:t>and then repeatedly inserting a vertex in the inner face and triangulating the graph at each step.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example, here we start with triangle abc, then insert the vertex d, then the vertex e and finally the vertex f.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</a:t>
            </a:r>
            <a:r>
              <a:rPr lang="en-US" baseline="0" dirty="0" smtClean="0"/>
              <a:t> this construction plane 3-trees have some nice properties. There always exist a vertex that is incident to all the three outervertices, </a:t>
            </a:r>
          </a:p>
          <a:p>
            <a:r>
              <a:rPr lang="en-US" baseline="0" dirty="0" smtClean="0"/>
              <a:t>which  we call the representative vertex, and the representative vertex along with the three outer vertices determine three smaller </a:t>
            </a:r>
          </a:p>
          <a:p>
            <a:r>
              <a:rPr lang="en-US" baseline="0" dirty="0" smtClean="0"/>
              <a:t>Plane 3-trees as shown here in red, blue and gray.</a:t>
            </a:r>
          </a:p>
          <a:p>
            <a:endParaRPr lang="en-US" baseline="0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CE2277-2D28-4152-AB89-AB0A6A6E2248}" type="datetime1">
              <a:rPr lang="en-US" smtClean="0"/>
              <a:pPr>
                <a:defRPr/>
              </a:pPr>
              <a:t>8/16/2013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652A4-C8E8-4A9A-87EA-50A3208FE29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24EBB4-A0B8-4B36-9BD1-EA43483B13ED}" type="datetime1">
              <a:rPr lang="en-US" smtClean="0"/>
              <a:pPr>
                <a:defRPr/>
              </a:pPr>
              <a:t>8/16/2013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321BDA-1CE5-4CD0-B323-645E3588BDD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F8E953-88F2-4162-9E2C-E46FB8C22185}" type="datetime1">
              <a:rPr lang="en-US" smtClean="0"/>
              <a:pPr>
                <a:defRPr/>
              </a:pPr>
              <a:t>8/16/2013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6E727E-4527-4872-AB1C-B3795D5673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668E55-979E-453B-BEB1-FB585A0E346C}" type="datetime1">
              <a:rPr lang="en-US" smtClean="0"/>
              <a:pPr>
                <a:defRPr/>
              </a:pPr>
              <a:t>8/16/2013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93FFD-800E-4F3B-A9E8-D69CC69D407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E5935F-AC1D-4768-9C84-C37A2863A15F}" type="datetime1">
              <a:rPr lang="en-US" smtClean="0"/>
              <a:pPr>
                <a:defRPr/>
              </a:pPr>
              <a:t>8/16/2013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48DC1-4843-481C-8427-6D337C5617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FE05E5-3B88-4BDE-BD20-7C89D328A2C9}" type="datetime1">
              <a:rPr lang="en-US" smtClean="0"/>
              <a:pPr>
                <a:defRPr/>
              </a:pPr>
              <a:t>8/16/2013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C2269-1831-4715-A622-8397BEFD7E4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4EE7A-BFC4-45EE-916A-63DDE6DF7056}" type="datetime1">
              <a:rPr lang="en-US" smtClean="0"/>
              <a:pPr>
                <a:defRPr/>
              </a:pPr>
              <a:t>8/16/2013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9A97C5-F5E5-4669-8663-8554F8A1A9D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80DA52-9DC3-46DF-A127-73E175C2C292}" type="datetime1">
              <a:rPr lang="en-US" smtClean="0"/>
              <a:pPr>
                <a:defRPr/>
              </a:pPr>
              <a:t>8/16/2013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32B5D-B342-4F9C-A84F-D68DB922BBA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0476D6-3988-4A38-82B7-400D4005D217}" type="datetime1">
              <a:rPr lang="en-US" smtClean="0"/>
              <a:pPr>
                <a:defRPr/>
              </a:pPr>
              <a:t>8/16/2013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B34C0-0DF1-4394-9400-60B76B2C605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1B9A7B-8529-4CA8-9042-AF58C20C689E}" type="datetime1">
              <a:rPr lang="en-US" smtClean="0"/>
              <a:pPr>
                <a:defRPr/>
              </a:pPr>
              <a:t>8/16/2013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4E403-6218-419E-8077-30C1C7172B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A58B56-863E-4A75-A4EE-47F9A623DBED}" type="datetime1">
              <a:rPr lang="en-US" smtClean="0"/>
              <a:pPr>
                <a:defRPr/>
              </a:pPr>
              <a:t>8/16/2013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3CAAC-1871-4120-B56B-DF1A267299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102E617-F776-463C-8C9C-81DE0A1CE013}" type="datetime1">
              <a:rPr lang="en-US" smtClean="0"/>
              <a:pPr>
                <a:defRPr/>
              </a:pPr>
              <a:t>8/16/2013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D13F1F7-F20F-456C-92D7-E939BBD899E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515071"/>
            <a:ext cx="9144000" cy="1323439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Plane 3-trees: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Embeddability &amp; Approximation</a:t>
            </a:r>
            <a:endParaRPr lang="en-US" sz="4000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lum contrast="28000"/>
          </a:blip>
          <a:stretch>
            <a:fillRect/>
          </a:stretch>
        </p:blipFill>
        <p:spPr bwMode="auto">
          <a:xfrm>
            <a:off x="4207489" y="4734959"/>
            <a:ext cx="838200" cy="8001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1891854" y="5604358"/>
            <a:ext cx="54706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Department of Computer Science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University of  Manitoba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73455" y="4063174"/>
            <a:ext cx="74107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Stephane  Durocher               Debajyoti  Mondal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0943" y="2169996"/>
            <a:ext cx="1633248" cy="1673173"/>
          </a:xfrm>
          <a:prstGeom prst="ellipse">
            <a:avLst/>
          </a:prstGeom>
          <a:ln w="25400" cap="rnd">
            <a:solidFill>
              <a:schemeClr val="tx1"/>
            </a:solidFill>
          </a:ln>
          <a:effectLst>
            <a:outerShdw blurRad="241300" dist="50800" dir="5400000" algn="ctr" rotWithShape="0">
              <a:schemeClr val="bg1">
                <a:alpha val="42000"/>
              </a:scheme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21422" y="2174149"/>
            <a:ext cx="1695017" cy="1753613"/>
          </a:xfrm>
          <a:prstGeom prst="ellipse">
            <a:avLst/>
          </a:prstGeom>
          <a:ln w="25400" cap="rnd">
            <a:solidFill>
              <a:schemeClr val="tx1"/>
            </a:solidFill>
          </a:ln>
          <a:effectLst>
            <a:outerShdw blurRad="241300" dist="50800" dir="5400000" algn="ctr" rotWithShape="0">
              <a:schemeClr val="bg1">
                <a:alpha val="42000"/>
              </a:scheme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How to Solve the Problem…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9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10" name="Rectangle 209"/>
          <p:cNvSpPr/>
          <p:nvPr/>
        </p:nvSpPr>
        <p:spPr bwMode="auto">
          <a:xfrm>
            <a:off x="1960563" y="1076325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11" name="Rectangle 210"/>
          <p:cNvSpPr/>
          <p:nvPr/>
        </p:nvSpPr>
        <p:spPr bwMode="auto">
          <a:xfrm>
            <a:off x="387350" y="2517775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13" name="Rectangle 212"/>
          <p:cNvSpPr/>
          <p:nvPr/>
        </p:nvSpPr>
        <p:spPr bwMode="auto">
          <a:xfrm>
            <a:off x="1922463" y="263207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220" name="Freeform 219"/>
          <p:cNvSpPr/>
          <p:nvPr/>
        </p:nvSpPr>
        <p:spPr>
          <a:xfrm>
            <a:off x="642938" y="2606675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Freeform 220"/>
          <p:cNvSpPr/>
          <p:nvPr/>
        </p:nvSpPr>
        <p:spPr>
          <a:xfrm>
            <a:off x="2081213" y="1482725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Freeform 221"/>
          <p:cNvSpPr/>
          <p:nvPr/>
        </p:nvSpPr>
        <p:spPr>
          <a:xfrm>
            <a:off x="2081213" y="3035300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Freeform 223"/>
          <p:cNvSpPr/>
          <p:nvPr/>
        </p:nvSpPr>
        <p:spPr>
          <a:xfrm>
            <a:off x="630238" y="1322388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Freeform 224"/>
          <p:cNvSpPr/>
          <p:nvPr/>
        </p:nvSpPr>
        <p:spPr>
          <a:xfrm>
            <a:off x="1622425" y="3065463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" name="Freeform 225"/>
          <p:cNvSpPr/>
          <p:nvPr/>
        </p:nvSpPr>
        <p:spPr>
          <a:xfrm>
            <a:off x="630238" y="2606675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7" name="Freeform 226"/>
          <p:cNvSpPr/>
          <p:nvPr/>
        </p:nvSpPr>
        <p:spPr>
          <a:xfrm>
            <a:off x="1636713" y="3508375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3" name="Freeform 232"/>
          <p:cNvSpPr/>
          <p:nvPr/>
        </p:nvSpPr>
        <p:spPr>
          <a:xfrm>
            <a:off x="1597025" y="2286000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4" name="Freeform 233"/>
          <p:cNvSpPr/>
          <p:nvPr/>
        </p:nvSpPr>
        <p:spPr>
          <a:xfrm>
            <a:off x="1576388" y="1387475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" name="Freeform 234"/>
          <p:cNvSpPr/>
          <p:nvPr/>
        </p:nvSpPr>
        <p:spPr>
          <a:xfrm>
            <a:off x="635000" y="2244725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6" name="Freeform 235"/>
          <p:cNvSpPr/>
          <p:nvPr/>
        </p:nvSpPr>
        <p:spPr>
          <a:xfrm>
            <a:off x="2138363" y="1481138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" name="Freeform 236"/>
          <p:cNvSpPr/>
          <p:nvPr/>
        </p:nvSpPr>
        <p:spPr>
          <a:xfrm>
            <a:off x="2603500" y="2736850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Freeform 237"/>
          <p:cNvSpPr/>
          <p:nvPr/>
        </p:nvSpPr>
        <p:spPr>
          <a:xfrm>
            <a:off x="2092325" y="2751138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9" name="Freeform 238"/>
          <p:cNvSpPr/>
          <p:nvPr/>
        </p:nvSpPr>
        <p:spPr>
          <a:xfrm>
            <a:off x="2138363" y="1435100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0" name="Freeform 239"/>
          <p:cNvSpPr/>
          <p:nvPr/>
        </p:nvSpPr>
        <p:spPr>
          <a:xfrm>
            <a:off x="2619375" y="2333625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1" name="Freeform 240"/>
          <p:cNvSpPr/>
          <p:nvPr/>
        </p:nvSpPr>
        <p:spPr>
          <a:xfrm>
            <a:off x="2981325" y="2349500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4" name="Oval 243"/>
          <p:cNvSpPr/>
          <p:nvPr/>
        </p:nvSpPr>
        <p:spPr bwMode="auto">
          <a:xfrm>
            <a:off x="6257127" y="2884366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5" name="Oval 244"/>
          <p:cNvSpPr/>
          <p:nvPr/>
        </p:nvSpPr>
        <p:spPr bwMode="auto">
          <a:xfrm>
            <a:off x="7450497" y="2744880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6" name="Oval 245"/>
          <p:cNvSpPr/>
          <p:nvPr/>
        </p:nvSpPr>
        <p:spPr bwMode="auto">
          <a:xfrm>
            <a:off x="6086645" y="3225328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7" name="Oval 246"/>
          <p:cNvSpPr/>
          <p:nvPr/>
        </p:nvSpPr>
        <p:spPr bwMode="auto">
          <a:xfrm>
            <a:off x="6892557" y="2558902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8" name="Freeform 247"/>
          <p:cNvSpPr/>
          <p:nvPr/>
        </p:nvSpPr>
        <p:spPr>
          <a:xfrm>
            <a:off x="4633913" y="1263650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9" name="Rectangular Callout 248"/>
          <p:cNvSpPr/>
          <p:nvPr/>
        </p:nvSpPr>
        <p:spPr>
          <a:xfrm>
            <a:off x="4494213" y="1046163"/>
            <a:ext cx="2000250" cy="481012"/>
          </a:xfrm>
          <a:prstGeom prst="wedgeRectCallout">
            <a:avLst>
              <a:gd name="adj1" fmla="val 13275"/>
              <a:gd name="adj2" fmla="val 181856"/>
            </a:avLst>
          </a:prstGeom>
          <a:solidFill>
            <a:srgbClr val="FFC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Convex Hull</a:t>
            </a:r>
          </a:p>
        </p:txBody>
      </p:sp>
      <p:sp>
        <p:nvSpPr>
          <p:cNvPr id="250" name="Oval 249"/>
          <p:cNvSpPr/>
          <p:nvPr/>
        </p:nvSpPr>
        <p:spPr bwMode="auto">
          <a:xfrm>
            <a:off x="6629085" y="3147837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2328863" y="250666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253" name="Rectangle 252"/>
          <p:cNvSpPr/>
          <p:nvPr/>
        </p:nvSpPr>
        <p:spPr bwMode="auto">
          <a:xfrm>
            <a:off x="1266825" y="200501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254" name="Rounded Rectangle 253"/>
          <p:cNvSpPr/>
          <p:nvPr/>
        </p:nvSpPr>
        <p:spPr>
          <a:xfrm>
            <a:off x="1011238" y="4701182"/>
            <a:ext cx="1833619" cy="408623"/>
          </a:xfrm>
          <a:prstGeom prst="round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Plane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3-Tree 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5" name="Rounded Rectangle 254"/>
          <p:cNvSpPr/>
          <p:nvPr/>
        </p:nvSpPr>
        <p:spPr>
          <a:xfrm>
            <a:off x="5991988" y="4675021"/>
            <a:ext cx="1469366" cy="408623"/>
          </a:xfrm>
          <a:prstGeom prst="round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Point-Set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Arc 53"/>
          <p:cNvSpPr/>
          <p:nvPr/>
        </p:nvSpPr>
        <p:spPr>
          <a:xfrm>
            <a:off x="955675" y="1363663"/>
            <a:ext cx="2600325" cy="2617787"/>
          </a:xfrm>
          <a:prstGeom prst="arc">
            <a:avLst>
              <a:gd name="adj1" fmla="val 15839463"/>
              <a:gd name="adj2" fmla="val 312062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Arc 54"/>
          <p:cNvSpPr/>
          <p:nvPr/>
        </p:nvSpPr>
        <p:spPr>
          <a:xfrm>
            <a:off x="627797" y="550863"/>
            <a:ext cx="2770496" cy="3775477"/>
          </a:xfrm>
          <a:prstGeom prst="arc">
            <a:avLst>
              <a:gd name="adj1" fmla="val 3108783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/>
          </a:p>
        </p:txBody>
      </p:sp>
      <p:sp>
        <p:nvSpPr>
          <p:cNvPr id="219" name="Oval 218"/>
          <p:cNvSpPr/>
          <p:nvPr/>
        </p:nvSpPr>
        <p:spPr bwMode="auto">
          <a:xfrm>
            <a:off x="612741" y="254079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2" name="Oval 231"/>
          <p:cNvSpPr/>
          <p:nvPr/>
        </p:nvSpPr>
        <p:spPr bwMode="auto">
          <a:xfrm>
            <a:off x="1561140" y="224894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Oval 217"/>
          <p:cNvSpPr/>
          <p:nvPr/>
        </p:nvSpPr>
        <p:spPr bwMode="auto">
          <a:xfrm>
            <a:off x="2090665" y="138137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1" name="Oval 230"/>
          <p:cNvSpPr/>
          <p:nvPr/>
        </p:nvSpPr>
        <p:spPr bwMode="auto">
          <a:xfrm>
            <a:off x="2971485" y="229544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3065463" y="21082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212" name="Rectangle 211"/>
          <p:cNvSpPr/>
          <p:nvPr/>
        </p:nvSpPr>
        <p:spPr bwMode="auto">
          <a:xfrm>
            <a:off x="2976563" y="3760788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15" name="Oval 214"/>
          <p:cNvSpPr/>
          <p:nvPr/>
        </p:nvSpPr>
        <p:spPr bwMode="auto">
          <a:xfrm>
            <a:off x="2995517" y="365194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" name="Rectangle 213"/>
          <p:cNvSpPr/>
          <p:nvPr/>
        </p:nvSpPr>
        <p:spPr bwMode="auto">
          <a:xfrm>
            <a:off x="1428750" y="36417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16" name="Oval 215"/>
          <p:cNvSpPr/>
          <p:nvPr/>
        </p:nvSpPr>
        <p:spPr bwMode="auto">
          <a:xfrm>
            <a:off x="1596014" y="344514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Oval 216"/>
          <p:cNvSpPr/>
          <p:nvPr/>
        </p:nvSpPr>
        <p:spPr bwMode="auto">
          <a:xfrm>
            <a:off x="2040396" y="300126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0" name="Oval 229"/>
          <p:cNvSpPr/>
          <p:nvPr/>
        </p:nvSpPr>
        <p:spPr bwMode="auto">
          <a:xfrm>
            <a:off x="2568530" y="269839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3" name="Oval 242"/>
          <p:cNvSpPr/>
          <p:nvPr/>
        </p:nvSpPr>
        <p:spPr bwMode="auto">
          <a:xfrm>
            <a:off x="8240909" y="4093234"/>
            <a:ext cx="92252" cy="98132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2" name="Oval 241"/>
          <p:cNvSpPr/>
          <p:nvPr/>
        </p:nvSpPr>
        <p:spPr bwMode="auto">
          <a:xfrm>
            <a:off x="7109531" y="1226049"/>
            <a:ext cx="92252" cy="98132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9" name="Oval 228"/>
          <p:cNvSpPr/>
          <p:nvPr/>
        </p:nvSpPr>
        <p:spPr bwMode="auto">
          <a:xfrm>
            <a:off x="4614306" y="2992854"/>
            <a:ext cx="92252" cy="98132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" grpId="0" animBg="1"/>
      <p:bldP spid="2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How to Solve the Problem…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10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387350" y="2517775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2976563" y="3760788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1922463" y="263207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1428750" y="36417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07" name="Oval 106"/>
          <p:cNvSpPr/>
          <p:nvPr/>
        </p:nvSpPr>
        <p:spPr bwMode="auto">
          <a:xfrm>
            <a:off x="2995517" y="365194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Oval 107"/>
          <p:cNvSpPr/>
          <p:nvPr/>
        </p:nvSpPr>
        <p:spPr bwMode="auto">
          <a:xfrm>
            <a:off x="1596014" y="344514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2040396" y="300126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2090665" y="138137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Oval 110"/>
          <p:cNvSpPr/>
          <p:nvPr/>
        </p:nvSpPr>
        <p:spPr bwMode="auto">
          <a:xfrm>
            <a:off x="612741" y="254079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Freeform 111"/>
          <p:cNvSpPr/>
          <p:nvPr/>
        </p:nvSpPr>
        <p:spPr>
          <a:xfrm>
            <a:off x="642938" y="2606675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Freeform 112"/>
          <p:cNvSpPr/>
          <p:nvPr/>
        </p:nvSpPr>
        <p:spPr>
          <a:xfrm>
            <a:off x="2081213" y="1482725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Freeform 113"/>
          <p:cNvSpPr/>
          <p:nvPr/>
        </p:nvSpPr>
        <p:spPr>
          <a:xfrm>
            <a:off x="2081213" y="3035300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Freeform 115"/>
          <p:cNvSpPr/>
          <p:nvPr/>
        </p:nvSpPr>
        <p:spPr>
          <a:xfrm>
            <a:off x="630238" y="1322388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Freeform 116"/>
          <p:cNvSpPr/>
          <p:nvPr/>
        </p:nvSpPr>
        <p:spPr>
          <a:xfrm>
            <a:off x="1622425" y="3065463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Freeform 117"/>
          <p:cNvSpPr/>
          <p:nvPr/>
        </p:nvSpPr>
        <p:spPr>
          <a:xfrm>
            <a:off x="630238" y="2606675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reeform 118"/>
          <p:cNvSpPr/>
          <p:nvPr/>
        </p:nvSpPr>
        <p:spPr>
          <a:xfrm>
            <a:off x="1636713" y="3508375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Oval 121"/>
          <p:cNvSpPr/>
          <p:nvPr/>
        </p:nvSpPr>
        <p:spPr bwMode="auto">
          <a:xfrm>
            <a:off x="4614306" y="299285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Oval 122"/>
          <p:cNvSpPr/>
          <p:nvPr/>
        </p:nvSpPr>
        <p:spPr bwMode="auto">
          <a:xfrm>
            <a:off x="2568530" y="269839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Oval 123"/>
          <p:cNvSpPr/>
          <p:nvPr/>
        </p:nvSpPr>
        <p:spPr bwMode="auto">
          <a:xfrm>
            <a:off x="2971485" y="229544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Oval 124"/>
          <p:cNvSpPr/>
          <p:nvPr/>
        </p:nvSpPr>
        <p:spPr bwMode="auto">
          <a:xfrm>
            <a:off x="1561140" y="224894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Freeform 125"/>
          <p:cNvSpPr/>
          <p:nvPr/>
        </p:nvSpPr>
        <p:spPr>
          <a:xfrm>
            <a:off x="1597025" y="2286000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Freeform 126"/>
          <p:cNvSpPr/>
          <p:nvPr/>
        </p:nvSpPr>
        <p:spPr>
          <a:xfrm>
            <a:off x="1576388" y="1387475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Freeform 127"/>
          <p:cNvSpPr/>
          <p:nvPr/>
        </p:nvSpPr>
        <p:spPr>
          <a:xfrm>
            <a:off x="635000" y="2244725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Freeform 128"/>
          <p:cNvSpPr/>
          <p:nvPr/>
        </p:nvSpPr>
        <p:spPr>
          <a:xfrm>
            <a:off x="2138363" y="1481138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Freeform 129"/>
          <p:cNvSpPr/>
          <p:nvPr/>
        </p:nvSpPr>
        <p:spPr>
          <a:xfrm>
            <a:off x="2603500" y="2736850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Freeform 130"/>
          <p:cNvSpPr/>
          <p:nvPr/>
        </p:nvSpPr>
        <p:spPr>
          <a:xfrm>
            <a:off x="2092325" y="2751138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Freeform 131"/>
          <p:cNvSpPr/>
          <p:nvPr/>
        </p:nvSpPr>
        <p:spPr>
          <a:xfrm>
            <a:off x="2138363" y="1435100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Freeform 132"/>
          <p:cNvSpPr/>
          <p:nvPr/>
        </p:nvSpPr>
        <p:spPr>
          <a:xfrm>
            <a:off x="2619375" y="2333625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Freeform 133"/>
          <p:cNvSpPr/>
          <p:nvPr/>
        </p:nvSpPr>
        <p:spPr>
          <a:xfrm>
            <a:off x="2981325" y="2349500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Oval 134"/>
          <p:cNvSpPr/>
          <p:nvPr/>
        </p:nvSpPr>
        <p:spPr bwMode="auto">
          <a:xfrm>
            <a:off x="7109531" y="122604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Oval 135"/>
          <p:cNvSpPr/>
          <p:nvPr/>
        </p:nvSpPr>
        <p:spPr bwMode="auto">
          <a:xfrm>
            <a:off x="8240909" y="409323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Oval 136"/>
          <p:cNvSpPr/>
          <p:nvPr/>
        </p:nvSpPr>
        <p:spPr bwMode="auto">
          <a:xfrm>
            <a:off x="6257127" y="2884366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7450497" y="2744880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9" name="Oval 138"/>
          <p:cNvSpPr/>
          <p:nvPr/>
        </p:nvSpPr>
        <p:spPr bwMode="auto">
          <a:xfrm>
            <a:off x="6086645" y="3225328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0" name="Oval 139"/>
          <p:cNvSpPr/>
          <p:nvPr/>
        </p:nvSpPr>
        <p:spPr bwMode="auto">
          <a:xfrm>
            <a:off x="6892557" y="2558902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Freeform 140"/>
          <p:cNvSpPr/>
          <p:nvPr/>
        </p:nvSpPr>
        <p:spPr>
          <a:xfrm>
            <a:off x="4633913" y="1263650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1960563" y="1076325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6629085" y="3147837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2328863" y="250666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3065463" y="21082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1266825" y="200501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2976563" y="3760788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48" name="Rectangle 147"/>
          <p:cNvSpPr/>
          <p:nvPr/>
        </p:nvSpPr>
        <p:spPr bwMode="auto">
          <a:xfrm>
            <a:off x="1960563" y="1076325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87350" y="2503488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58" name="Arc 57"/>
          <p:cNvSpPr/>
          <p:nvPr/>
        </p:nvSpPr>
        <p:spPr>
          <a:xfrm>
            <a:off x="955675" y="1363663"/>
            <a:ext cx="2600325" cy="2617787"/>
          </a:xfrm>
          <a:prstGeom prst="arc">
            <a:avLst>
              <a:gd name="adj1" fmla="val 15839463"/>
              <a:gd name="adj2" fmla="val 312062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Arc 58"/>
          <p:cNvSpPr/>
          <p:nvPr/>
        </p:nvSpPr>
        <p:spPr>
          <a:xfrm>
            <a:off x="627797" y="550863"/>
            <a:ext cx="2770496" cy="3775477"/>
          </a:xfrm>
          <a:prstGeom prst="arc">
            <a:avLst>
              <a:gd name="adj1" fmla="val 3108783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/>
          </a:p>
        </p:txBody>
      </p:sp>
      <p:sp>
        <p:nvSpPr>
          <p:cNvPr id="60" name="Oval 59"/>
          <p:cNvSpPr/>
          <p:nvPr/>
        </p:nvSpPr>
        <p:spPr bwMode="auto">
          <a:xfrm>
            <a:off x="603619" y="2532858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1552018" y="2241012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2081543" y="1373437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2962363" y="2287507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2986395" y="3644012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Oval 65"/>
          <p:cNvSpPr/>
          <p:nvPr/>
        </p:nvSpPr>
        <p:spPr bwMode="auto">
          <a:xfrm>
            <a:off x="1586892" y="3437208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2031274" y="2993335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Oval 67"/>
          <p:cNvSpPr/>
          <p:nvPr/>
        </p:nvSpPr>
        <p:spPr bwMode="auto">
          <a:xfrm>
            <a:off x="2559408" y="2690463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Oval 68"/>
          <p:cNvSpPr/>
          <p:nvPr/>
        </p:nvSpPr>
        <p:spPr bwMode="auto">
          <a:xfrm>
            <a:off x="8231787" y="4085301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7100409" y="1218116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4605184" y="2984921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1011238" y="4701182"/>
            <a:ext cx="1833619" cy="408623"/>
          </a:xfrm>
          <a:prstGeom prst="round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Plane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3-Tree 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5991988" y="4675021"/>
            <a:ext cx="1469366" cy="408623"/>
          </a:xfrm>
          <a:prstGeom prst="round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Point-Set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6853196" y="1016948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4353709" y="2980913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035451" y="4164550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646331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latin typeface="Times New Roman" pitchFamily="18" charset="0"/>
                <a:cs typeface="Times New Roman" pitchFamily="18" charset="0"/>
              </a:rPr>
              <a:t>Valid Mapping of the Representative Vertex</a:t>
            </a:r>
            <a:endParaRPr lang="en-US" sz="36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11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03" name="Freeform 102"/>
          <p:cNvSpPr/>
          <p:nvPr/>
        </p:nvSpPr>
        <p:spPr>
          <a:xfrm>
            <a:off x="630238" y="3289300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Freeform 103"/>
          <p:cNvSpPr/>
          <p:nvPr/>
        </p:nvSpPr>
        <p:spPr>
          <a:xfrm>
            <a:off x="646406" y="3225526"/>
            <a:ext cx="2401887" cy="1782762"/>
          </a:xfrm>
          <a:custGeom>
            <a:avLst/>
            <a:gdLst>
              <a:gd name="connsiteX0" fmla="*/ 1394848 w 2324746"/>
              <a:gd name="connsiteY0" fmla="*/ 402956 h 1441343"/>
              <a:gd name="connsiteX1" fmla="*/ 1549831 w 2324746"/>
              <a:gd name="connsiteY1" fmla="*/ 557939 h 1441343"/>
              <a:gd name="connsiteX2" fmla="*/ 1813302 w 2324746"/>
              <a:gd name="connsiteY2" fmla="*/ 743919 h 1441343"/>
              <a:gd name="connsiteX3" fmla="*/ 2324746 w 2324746"/>
              <a:gd name="connsiteY3" fmla="*/ 929898 h 1441343"/>
              <a:gd name="connsiteX4" fmla="*/ 2200760 w 2324746"/>
              <a:gd name="connsiteY4" fmla="*/ 1100380 h 1441343"/>
              <a:gd name="connsiteX5" fmla="*/ 1844299 w 2324746"/>
              <a:gd name="connsiteY5" fmla="*/ 1348353 h 1441343"/>
              <a:gd name="connsiteX6" fmla="*/ 1472339 w 2324746"/>
              <a:gd name="connsiteY6" fmla="*/ 1441343 h 1441343"/>
              <a:gd name="connsiteX7" fmla="*/ 1084882 w 2324746"/>
              <a:gd name="connsiteY7" fmla="*/ 1410346 h 1441343"/>
              <a:gd name="connsiteX8" fmla="*/ 712922 w 2324746"/>
              <a:gd name="connsiteY8" fmla="*/ 1255363 h 1441343"/>
              <a:gd name="connsiteX9" fmla="*/ 402956 w 2324746"/>
              <a:gd name="connsiteY9" fmla="*/ 991892 h 1441343"/>
              <a:gd name="connsiteX10" fmla="*/ 139485 w 2324746"/>
              <a:gd name="connsiteY10" fmla="*/ 604434 h 1441343"/>
              <a:gd name="connsiteX11" fmla="*/ 0 w 2324746"/>
              <a:gd name="connsiteY11" fmla="*/ 30997 h 1441343"/>
              <a:gd name="connsiteX12" fmla="*/ 0 w 2324746"/>
              <a:gd name="connsiteY12" fmla="*/ 0 h 1441343"/>
              <a:gd name="connsiteX13" fmla="*/ 216977 w 2324746"/>
              <a:gd name="connsiteY13" fmla="*/ 108488 h 1441343"/>
              <a:gd name="connsiteX14" fmla="*/ 790414 w 2324746"/>
              <a:gd name="connsiteY14" fmla="*/ 294468 h 1441343"/>
              <a:gd name="connsiteX15" fmla="*/ 1394848 w 2324746"/>
              <a:gd name="connsiteY15" fmla="*/ 402956 h 1441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24746" h="1441343">
                <a:moveTo>
                  <a:pt x="1394848" y="402956"/>
                </a:moveTo>
                <a:lnTo>
                  <a:pt x="1549831" y="557939"/>
                </a:lnTo>
                <a:lnTo>
                  <a:pt x="1813302" y="743919"/>
                </a:lnTo>
                <a:lnTo>
                  <a:pt x="2324746" y="929898"/>
                </a:lnTo>
                <a:lnTo>
                  <a:pt x="2200760" y="1100380"/>
                </a:lnTo>
                <a:lnTo>
                  <a:pt x="1844299" y="1348353"/>
                </a:lnTo>
                <a:lnTo>
                  <a:pt x="1472339" y="1441343"/>
                </a:lnTo>
                <a:lnTo>
                  <a:pt x="1084882" y="1410346"/>
                </a:lnTo>
                <a:lnTo>
                  <a:pt x="712922" y="1255363"/>
                </a:lnTo>
                <a:lnTo>
                  <a:pt x="402956" y="991892"/>
                </a:lnTo>
                <a:lnTo>
                  <a:pt x="139485" y="604434"/>
                </a:lnTo>
                <a:lnTo>
                  <a:pt x="0" y="30997"/>
                </a:lnTo>
                <a:lnTo>
                  <a:pt x="0" y="0"/>
                </a:lnTo>
                <a:lnTo>
                  <a:pt x="216977" y="108488"/>
                </a:lnTo>
                <a:lnTo>
                  <a:pt x="790414" y="294468"/>
                </a:lnTo>
                <a:lnTo>
                  <a:pt x="1394848" y="402956"/>
                </a:lnTo>
                <a:close/>
              </a:path>
            </a:pathLst>
          </a:custGeom>
          <a:solidFill>
            <a:schemeClr val="tx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Freeform 104"/>
          <p:cNvSpPr/>
          <p:nvPr/>
        </p:nvSpPr>
        <p:spPr>
          <a:xfrm>
            <a:off x="6927850" y="1946275"/>
            <a:ext cx="1347788" cy="2867025"/>
          </a:xfrm>
          <a:custGeom>
            <a:avLst/>
            <a:gdLst>
              <a:gd name="connsiteX0" fmla="*/ 0 w 1348353"/>
              <a:gd name="connsiteY0" fmla="*/ 1332854 h 2867187"/>
              <a:gd name="connsiteX1" fmla="*/ 1348353 w 1348353"/>
              <a:gd name="connsiteY1" fmla="*/ 2867187 h 2867187"/>
              <a:gd name="connsiteX2" fmla="*/ 232475 w 1348353"/>
              <a:gd name="connsiteY2" fmla="*/ 0 h 2867187"/>
              <a:gd name="connsiteX3" fmla="*/ 0 w 1348353"/>
              <a:gd name="connsiteY3" fmla="*/ 1332854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8353" h="2867187">
                <a:moveTo>
                  <a:pt x="0" y="1332854"/>
                </a:moveTo>
                <a:lnTo>
                  <a:pt x="1348353" y="2867187"/>
                </a:lnTo>
                <a:lnTo>
                  <a:pt x="232475" y="0"/>
                </a:lnTo>
                <a:lnTo>
                  <a:pt x="0" y="1332854"/>
                </a:lnTo>
                <a:close/>
              </a:path>
            </a:pathLst>
          </a:custGeom>
          <a:solidFill>
            <a:srgbClr val="FF00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Freeform 105"/>
          <p:cNvSpPr/>
          <p:nvPr/>
        </p:nvSpPr>
        <p:spPr>
          <a:xfrm>
            <a:off x="4649788" y="3248025"/>
            <a:ext cx="3611562" cy="1565275"/>
          </a:xfrm>
          <a:custGeom>
            <a:avLst/>
            <a:gdLst>
              <a:gd name="connsiteX0" fmla="*/ 0 w 3611105"/>
              <a:gd name="connsiteY0" fmla="*/ 464949 h 1565329"/>
              <a:gd name="connsiteX1" fmla="*/ 2278250 w 3611105"/>
              <a:gd name="connsiteY1" fmla="*/ 0 h 1565329"/>
              <a:gd name="connsiteX2" fmla="*/ 3611105 w 3611105"/>
              <a:gd name="connsiteY2" fmla="*/ 1565329 h 1565329"/>
              <a:gd name="connsiteX3" fmla="*/ 0 w 3611105"/>
              <a:gd name="connsiteY3" fmla="*/ 464949 h 1565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11105" h="1565329">
                <a:moveTo>
                  <a:pt x="0" y="464949"/>
                </a:moveTo>
                <a:lnTo>
                  <a:pt x="2278250" y="0"/>
                </a:lnTo>
                <a:lnTo>
                  <a:pt x="3611105" y="1565329"/>
                </a:lnTo>
                <a:lnTo>
                  <a:pt x="0" y="464949"/>
                </a:lnTo>
                <a:close/>
              </a:path>
            </a:pathLst>
          </a:custGeom>
          <a:solidFill>
            <a:schemeClr val="tx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Freeform 106"/>
          <p:cNvSpPr/>
          <p:nvPr/>
        </p:nvSpPr>
        <p:spPr>
          <a:xfrm>
            <a:off x="4618038" y="1962150"/>
            <a:ext cx="2527300" cy="1735138"/>
          </a:xfrm>
          <a:custGeom>
            <a:avLst/>
            <a:gdLst>
              <a:gd name="connsiteX0" fmla="*/ 2309247 w 2526224"/>
              <a:gd name="connsiteY0" fmla="*/ 1301857 h 1735810"/>
              <a:gd name="connsiteX1" fmla="*/ 0 w 2526224"/>
              <a:gd name="connsiteY1" fmla="*/ 1735810 h 1735810"/>
              <a:gd name="connsiteX2" fmla="*/ 2526224 w 2526224"/>
              <a:gd name="connsiteY2" fmla="*/ 0 h 1735810"/>
              <a:gd name="connsiteX3" fmla="*/ 2309247 w 2526224"/>
              <a:gd name="connsiteY3" fmla="*/ 1301857 h 1735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6224" h="1735810">
                <a:moveTo>
                  <a:pt x="2309247" y="1301857"/>
                </a:moveTo>
                <a:lnTo>
                  <a:pt x="0" y="1735810"/>
                </a:lnTo>
                <a:lnTo>
                  <a:pt x="2526224" y="0"/>
                </a:lnTo>
                <a:lnTo>
                  <a:pt x="2309247" y="1301857"/>
                </a:lnTo>
                <a:close/>
              </a:path>
            </a:pathLst>
          </a:custGeom>
          <a:solidFill>
            <a:srgbClr val="0070C0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8" name="Straight Connector 107"/>
          <p:cNvCxnSpPr>
            <a:stCxn id="150" idx="0"/>
          </p:cNvCxnSpPr>
          <p:nvPr/>
        </p:nvCxnSpPr>
        <p:spPr>
          <a:xfrm flipV="1">
            <a:off x="4633913" y="3255963"/>
            <a:ext cx="2271712" cy="441325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50" idx="2"/>
          </p:cNvCxnSpPr>
          <p:nvPr/>
        </p:nvCxnSpPr>
        <p:spPr>
          <a:xfrm flipH="1" flipV="1">
            <a:off x="6970713" y="3324225"/>
            <a:ext cx="1304925" cy="1489075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 bwMode="auto">
          <a:xfrm>
            <a:off x="6692900" y="300196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111" name="Freeform 110"/>
          <p:cNvSpPr/>
          <p:nvPr/>
        </p:nvSpPr>
        <p:spPr>
          <a:xfrm>
            <a:off x="620604" y="1992313"/>
            <a:ext cx="1595437" cy="1736725"/>
          </a:xfrm>
          <a:custGeom>
            <a:avLst/>
            <a:gdLst>
              <a:gd name="connsiteX0" fmla="*/ 1394848 w 1518834"/>
              <a:gd name="connsiteY0" fmla="*/ 1425844 h 1425844"/>
              <a:gd name="connsiteX1" fmla="*/ 433953 w 1518834"/>
              <a:gd name="connsiteY1" fmla="*/ 1208868 h 1425844"/>
              <a:gd name="connsiteX2" fmla="*/ 0 w 1518834"/>
              <a:gd name="connsiteY2" fmla="*/ 1038386 h 1425844"/>
              <a:gd name="connsiteX3" fmla="*/ 170482 w 1518834"/>
              <a:gd name="connsiteY3" fmla="*/ 542441 h 1425844"/>
              <a:gd name="connsiteX4" fmla="*/ 449451 w 1518834"/>
              <a:gd name="connsiteY4" fmla="*/ 247973 h 1425844"/>
              <a:gd name="connsiteX5" fmla="*/ 743919 w 1518834"/>
              <a:gd name="connsiteY5" fmla="*/ 108488 h 1425844"/>
              <a:gd name="connsiteX6" fmla="*/ 1069383 w 1518834"/>
              <a:gd name="connsiteY6" fmla="*/ 0 h 1425844"/>
              <a:gd name="connsiteX7" fmla="*/ 1425844 w 1518834"/>
              <a:gd name="connsiteY7" fmla="*/ 77492 h 1425844"/>
              <a:gd name="connsiteX8" fmla="*/ 1518834 w 1518834"/>
              <a:gd name="connsiteY8" fmla="*/ 464949 h 1425844"/>
              <a:gd name="connsiteX9" fmla="*/ 1503336 w 1518834"/>
              <a:gd name="connsiteY9" fmla="*/ 728420 h 1425844"/>
              <a:gd name="connsiteX10" fmla="*/ 1456841 w 1518834"/>
              <a:gd name="connsiteY10" fmla="*/ 1131376 h 1425844"/>
              <a:gd name="connsiteX11" fmla="*/ 1394848 w 1518834"/>
              <a:gd name="connsiteY11" fmla="*/ 1425844 h 142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8834" h="1425844">
                <a:moveTo>
                  <a:pt x="1394848" y="1425844"/>
                </a:moveTo>
                <a:lnTo>
                  <a:pt x="433953" y="1208868"/>
                </a:lnTo>
                <a:lnTo>
                  <a:pt x="0" y="1038386"/>
                </a:lnTo>
                <a:lnTo>
                  <a:pt x="170482" y="542441"/>
                </a:lnTo>
                <a:lnTo>
                  <a:pt x="449451" y="247973"/>
                </a:lnTo>
                <a:lnTo>
                  <a:pt x="743919" y="108488"/>
                </a:lnTo>
                <a:lnTo>
                  <a:pt x="1069383" y="0"/>
                </a:lnTo>
                <a:lnTo>
                  <a:pt x="1425844" y="77492"/>
                </a:lnTo>
                <a:lnTo>
                  <a:pt x="1518834" y="464949"/>
                </a:lnTo>
                <a:lnTo>
                  <a:pt x="1503336" y="728420"/>
                </a:lnTo>
                <a:lnTo>
                  <a:pt x="1456841" y="1131376"/>
                </a:lnTo>
                <a:lnTo>
                  <a:pt x="1394848" y="1425844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Freeform 122"/>
          <p:cNvSpPr/>
          <p:nvPr/>
        </p:nvSpPr>
        <p:spPr>
          <a:xfrm>
            <a:off x="642938" y="3289300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Arc 125"/>
          <p:cNvSpPr/>
          <p:nvPr/>
        </p:nvSpPr>
        <p:spPr>
          <a:xfrm>
            <a:off x="957263" y="2046288"/>
            <a:ext cx="2600325" cy="2617787"/>
          </a:xfrm>
          <a:prstGeom prst="arc">
            <a:avLst>
              <a:gd name="adj1" fmla="val 15839463"/>
              <a:gd name="adj2" fmla="val 310781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Freeform 126"/>
          <p:cNvSpPr/>
          <p:nvPr/>
        </p:nvSpPr>
        <p:spPr>
          <a:xfrm>
            <a:off x="630238" y="2005013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Arc 129"/>
          <p:cNvSpPr/>
          <p:nvPr/>
        </p:nvSpPr>
        <p:spPr>
          <a:xfrm>
            <a:off x="641445" y="1220788"/>
            <a:ext cx="2824068" cy="3746997"/>
          </a:xfrm>
          <a:prstGeom prst="arc">
            <a:avLst>
              <a:gd name="adj1" fmla="val 3195534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Freeform 136"/>
          <p:cNvSpPr/>
          <p:nvPr/>
        </p:nvSpPr>
        <p:spPr>
          <a:xfrm>
            <a:off x="635000" y="2927350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6257127" y="3566953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7" name="Oval 146"/>
          <p:cNvSpPr/>
          <p:nvPr/>
        </p:nvSpPr>
        <p:spPr bwMode="auto">
          <a:xfrm>
            <a:off x="7450497" y="3427467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6086645" y="3907915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9" name="Oval 148"/>
          <p:cNvSpPr/>
          <p:nvPr/>
        </p:nvSpPr>
        <p:spPr bwMode="auto">
          <a:xfrm>
            <a:off x="6892557" y="324148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Freeform 149"/>
          <p:cNvSpPr/>
          <p:nvPr/>
        </p:nvSpPr>
        <p:spPr>
          <a:xfrm>
            <a:off x="4633913" y="1946275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7962900" y="48244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59275" y="3384550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157" name="Straight Connector 156"/>
          <p:cNvCxnSpPr/>
          <p:nvPr/>
        </p:nvCxnSpPr>
        <p:spPr>
          <a:xfrm rot="5400000" flipH="1" flipV="1">
            <a:off x="6380957" y="2466181"/>
            <a:ext cx="1333500" cy="21748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Freeform 157"/>
          <p:cNvSpPr/>
          <p:nvPr/>
        </p:nvSpPr>
        <p:spPr>
          <a:xfrm>
            <a:off x="2062696" y="2072222"/>
            <a:ext cx="1503363" cy="2263775"/>
          </a:xfrm>
          <a:custGeom>
            <a:avLst/>
            <a:gdLst>
              <a:gd name="connsiteX0" fmla="*/ 0 w 1410346"/>
              <a:gd name="connsiteY0" fmla="*/ 1363851 h 1891745"/>
              <a:gd name="connsiteX1" fmla="*/ 247973 w 1410346"/>
              <a:gd name="connsiteY1" fmla="*/ 1611824 h 1891745"/>
              <a:gd name="connsiteX2" fmla="*/ 728421 w 1410346"/>
              <a:gd name="connsiteY2" fmla="*/ 1844298 h 1891745"/>
              <a:gd name="connsiteX3" fmla="*/ 991892 w 1410346"/>
              <a:gd name="connsiteY3" fmla="*/ 1890793 h 1891745"/>
              <a:gd name="connsiteX4" fmla="*/ 1239865 w 1410346"/>
              <a:gd name="connsiteY4" fmla="*/ 1627322 h 1891745"/>
              <a:gd name="connsiteX5" fmla="*/ 1410346 w 1410346"/>
              <a:gd name="connsiteY5" fmla="*/ 1317356 h 1891745"/>
              <a:gd name="connsiteX6" fmla="*/ 1394848 w 1410346"/>
              <a:gd name="connsiteY6" fmla="*/ 867905 h 1891745"/>
              <a:gd name="connsiteX7" fmla="*/ 1177872 w 1410346"/>
              <a:gd name="connsiteY7" fmla="*/ 402956 h 1891745"/>
              <a:gd name="connsiteX8" fmla="*/ 883404 w 1410346"/>
              <a:gd name="connsiteY8" fmla="*/ 170481 h 1891745"/>
              <a:gd name="connsiteX9" fmla="*/ 449451 w 1410346"/>
              <a:gd name="connsiteY9" fmla="*/ 0 h 1891745"/>
              <a:gd name="connsiteX10" fmla="*/ 77492 w 1410346"/>
              <a:gd name="connsiteY10" fmla="*/ 0 h 1891745"/>
              <a:gd name="connsiteX11" fmla="*/ 108489 w 1410346"/>
              <a:gd name="connsiteY11" fmla="*/ 247973 h 1891745"/>
              <a:gd name="connsiteX12" fmla="*/ 154984 w 1410346"/>
              <a:gd name="connsiteY12" fmla="*/ 511444 h 1891745"/>
              <a:gd name="connsiteX13" fmla="*/ 77492 w 1410346"/>
              <a:gd name="connsiteY13" fmla="*/ 1162373 h 1891745"/>
              <a:gd name="connsiteX14" fmla="*/ 0 w 1410346"/>
              <a:gd name="connsiteY14" fmla="*/ 1363851 h 18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0346" h="1891745">
                <a:moveTo>
                  <a:pt x="0" y="1363851"/>
                </a:moveTo>
                <a:lnTo>
                  <a:pt x="247973" y="1611824"/>
                </a:lnTo>
                <a:lnTo>
                  <a:pt x="728421" y="1844298"/>
                </a:lnTo>
                <a:cubicBezTo>
                  <a:pt x="981472" y="1891745"/>
                  <a:pt x="892296" y="1890793"/>
                  <a:pt x="991892" y="1890793"/>
                </a:cubicBezTo>
                <a:lnTo>
                  <a:pt x="1239865" y="1627322"/>
                </a:lnTo>
                <a:lnTo>
                  <a:pt x="1410346" y="1317356"/>
                </a:lnTo>
                <a:lnTo>
                  <a:pt x="1394848" y="867905"/>
                </a:lnTo>
                <a:lnTo>
                  <a:pt x="1177872" y="402956"/>
                </a:lnTo>
                <a:lnTo>
                  <a:pt x="883404" y="170481"/>
                </a:lnTo>
                <a:lnTo>
                  <a:pt x="449451" y="0"/>
                </a:lnTo>
                <a:lnTo>
                  <a:pt x="77492" y="0"/>
                </a:lnTo>
                <a:lnTo>
                  <a:pt x="108489" y="247973"/>
                </a:lnTo>
                <a:lnTo>
                  <a:pt x="154984" y="511444"/>
                </a:lnTo>
                <a:lnTo>
                  <a:pt x="77492" y="1162373"/>
                </a:lnTo>
                <a:lnTo>
                  <a:pt x="0" y="1363851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9" name="Straight Connector 158"/>
          <p:cNvCxnSpPr/>
          <p:nvPr/>
        </p:nvCxnSpPr>
        <p:spPr>
          <a:xfrm rot="10800000" flipV="1">
            <a:off x="5518150" y="2303463"/>
            <a:ext cx="2479675" cy="2014537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5857875" y="2132013"/>
            <a:ext cx="2713038" cy="220186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Oval 160"/>
          <p:cNvSpPr/>
          <p:nvPr/>
        </p:nvSpPr>
        <p:spPr bwMode="auto">
          <a:xfrm>
            <a:off x="6629085" y="3830424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2" name="Oval Callout 161"/>
          <p:cNvSpPr/>
          <p:nvPr/>
        </p:nvSpPr>
        <p:spPr>
          <a:xfrm>
            <a:off x="0" y="1597025"/>
            <a:ext cx="1114425" cy="882650"/>
          </a:xfrm>
          <a:prstGeom prst="wedgeEllipseCallout">
            <a:avLst>
              <a:gd name="adj1" fmla="val 68219"/>
              <a:gd name="adj2" fmla="val 11691"/>
            </a:avLst>
          </a:prstGeom>
          <a:solidFill>
            <a:srgbClr val="0070C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=4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" name="Oval Callout 162"/>
          <p:cNvSpPr/>
          <p:nvPr/>
        </p:nvSpPr>
        <p:spPr>
          <a:xfrm>
            <a:off x="0" y="4379913"/>
            <a:ext cx="1143000" cy="882650"/>
          </a:xfrm>
          <a:prstGeom prst="wedgeEllipseCallout">
            <a:avLst>
              <a:gd name="adj1" fmla="val 103350"/>
              <a:gd name="adj2" fmla="val 15914"/>
            </a:avLst>
          </a:pr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=4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" name="Oval Callout 163"/>
          <p:cNvSpPr/>
          <p:nvPr/>
        </p:nvSpPr>
        <p:spPr>
          <a:xfrm>
            <a:off x="3413125" y="1851025"/>
            <a:ext cx="1173163" cy="882650"/>
          </a:xfrm>
          <a:prstGeom prst="wedgeEllipseCallout">
            <a:avLst>
              <a:gd name="adj1" fmla="val -55508"/>
              <a:gd name="adj2" fmla="val 49987"/>
            </a:avLst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=5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" name="Oval Callout 164"/>
          <p:cNvSpPr/>
          <p:nvPr/>
        </p:nvSpPr>
        <p:spPr>
          <a:xfrm>
            <a:off x="5037138" y="1744663"/>
            <a:ext cx="666750" cy="884237"/>
          </a:xfrm>
          <a:prstGeom prst="wedgeEllipseCallout">
            <a:avLst>
              <a:gd name="adj1" fmla="val 71889"/>
              <a:gd name="adj2" fmla="val 79759"/>
            </a:avLst>
          </a:prstGeom>
          <a:solidFill>
            <a:srgbClr val="0070C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" name="Oval Callout 165"/>
          <p:cNvSpPr/>
          <p:nvPr/>
        </p:nvSpPr>
        <p:spPr>
          <a:xfrm>
            <a:off x="5067300" y="4178300"/>
            <a:ext cx="666750" cy="882650"/>
          </a:xfrm>
          <a:prstGeom prst="wedgeEllipseCallout">
            <a:avLst>
              <a:gd name="adj1" fmla="val 109098"/>
              <a:gd name="adj2" fmla="val -57083"/>
            </a:avLst>
          </a:prstGeom>
          <a:solidFill>
            <a:schemeClr val="tx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" name="Oval Callout 166"/>
          <p:cNvSpPr/>
          <p:nvPr/>
        </p:nvSpPr>
        <p:spPr>
          <a:xfrm>
            <a:off x="8167688" y="1916113"/>
            <a:ext cx="666750" cy="882650"/>
          </a:xfrm>
          <a:prstGeom prst="wedgeEllipseCallout">
            <a:avLst>
              <a:gd name="adj1" fmla="val -125785"/>
              <a:gd name="adj2" fmla="val 107830"/>
            </a:avLst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Oval 144"/>
          <p:cNvSpPr/>
          <p:nvPr/>
        </p:nvSpPr>
        <p:spPr bwMode="auto">
          <a:xfrm>
            <a:off x="8240909" y="477582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Oval 143"/>
          <p:cNvSpPr/>
          <p:nvPr/>
        </p:nvSpPr>
        <p:spPr bwMode="auto">
          <a:xfrm>
            <a:off x="7109531" y="190863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7299325" y="1884363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31" name="Oval 130"/>
          <p:cNvSpPr/>
          <p:nvPr/>
        </p:nvSpPr>
        <p:spPr bwMode="auto">
          <a:xfrm>
            <a:off x="4614306" y="367544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2976563" y="4443413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1922463" y="33147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1428750" y="432435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16" name="Oval 115"/>
          <p:cNvSpPr/>
          <p:nvPr/>
        </p:nvSpPr>
        <p:spPr bwMode="auto">
          <a:xfrm>
            <a:off x="2995517" y="433453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Oval 117"/>
          <p:cNvSpPr/>
          <p:nvPr/>
        </p:nvSpPr>
        <p:spPr bwMode="auto">
          <a:xfrm>
            <a:off x="2040396" y="368385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2090665" y="206395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2081213" y="2165350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Freeform 124"/>
          <p:cNvSpPr/>
          <p:nvPr/>
        </p:nvSpPr>
        <p:spPr>
          <a:xfrm>
            <a:off x="2081213" y="3717925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Freeform 127"/>
          <p:cNvSpPr/>
          <p:nvPr/>
        </p:nvSpPr>
        <p:spPr>
          <a:xfrm>
            <a:off x="1622425" y="3748088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Freeform 128"/>
          <p:cNvSpPr/>
          <p:nvPr/>
        </p:nvSpPr>
        <p:spPr>
          <a:xfrm>
            <a:off x="1636713" y="4191000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2568530" y="338098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Oval 132"/>
          <p:cNvSpPr/>
          <p:nvPr/>
        </p:nvSpPr>
        <p:spPr bwMode="auto">
          <a:xfrm>
            <a:off x="2971485" y="297802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Freeform 134"/>
          <p:cNvSpPr/>
          <p:nvPr/>
        </p:nvSpPr>
        <p:spPr>
          <a:xfrm>
            <a:off x="1597025" y="2968625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Freeform 135"/>
          <p:cNvSpPr/>
          <p:nvPr/>
        </p:nvSpPr>
        <p:spPr>
          <a:xfrm>
            <a:off x="1576388" y="2070100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Freeform 137"/>
          <p:cNvSpPr/>
          <p:nvPr/>
        </p:nvSpPr>
        <p:spPr>
          <a:xfrm>
            <a:off x="2138363" y="2163763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Freeform 138"/>
          <p:cNvSpPr/>
          <p:nvPr/>
        </p:nvSpPr>
        <p:spPr>
          <a:xfrm>
            <a:off x="2603500" y="3419475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Freeform 139"/>
          <p:cNvSpPr/>
          <p:nvPr/>
        </p:nvSpPr>
        <p:spPr>
          <a:xfrm>
            <a:off x="2092325" y="3433763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Freeform 140"/>
          <p:cNvSpPr/>
          <p:nvPr/>
        </p:nvSpPr>
        <p:spPr>
          <a:xfrm>
            <a:off x="2138363" y="2117725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Freeform 141"/>
          <p:cNvSpPr/>
          <p:nvPr/>
        </p:nvSpPr>
        <p:spPr>
          <a:xfrm>
            <a:off x="2619375" y="3016250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Freeform 142"/>
          <p:cNvSpPr/>
          <p:nvPr/>
        </p:nvSpPr>
        <p:spPr>
          <a:xfrm>
            <a:off x="2981325" y="3032125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1960563" y="1758950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2328863" y="31892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3065463" y="27908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1266825" y="26876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34" name="Oval 133"/>
          <p:cNvSpPr/>
          <p:nvPr/>
        </p:nvSpPr>
        <p:spPr bwMode="auto">
          <a:xfrm>
            <a:off x="1561140" y="293153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Oval 116"/>
          <p:cNvSpPr/>
          <p:nvPr/>
        </p:nvSpPr>
        <p:spPr bwMode="auto">
          <a:xfrm>
            <a:off x="1596014" y="412772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387350" y="320040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22" name="Oval 121"/>
          <p:cNvSpPr/>
          <p:nvPr/>
        </p:nvSpPr>
        <p:spPr bwMode="auto">
          <a:xfrm>
            <a:off x="612741" y="322337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Oval 79"/>
          <p:cNvSpPr/>
          <p:nvPr/>
        </p:nvSpPr>
        <p:spPr bwMode="auto">
          <a:xfrm>
            <a:off x="603619" y="3216447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1552018" y="2924601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2081543" y="2057026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2962363" y="2971096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2986395" y="4327601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Oval 84"/>
          <p:cNvSpPr/>
          <p:nvPr/>
        </p:nvSpPr>
        <p:spPr bwMode="auto">
          <a:xfrm>
            <a:off x="1586892" y="4120797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2559408" y="3374052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8231787" y="4768890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7100409" y="1901705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Oval 89"/>
          <p:cNvSpPr/>
          <p:nvPr/>
        </p:nvSpPr>
        <p:spPr bwMode="auto">
          <a:xfrm>
            <a:off x="4605184" y="3668510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166" grpId="0" animBg="1"/>
      <p:bldP spid="16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646331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latin typeface="Times New Roman" pitchFamily="18" charset="0"/>
                <a:cs typeface="Times New Roman" pitchFamily="18" charset="0"/>
              </a:rPr>
              <a:t>Valid Mapping of the Representative Vertex</a:t>
            </a:r>
            <a:endParaRPr lang="en-US" sz="36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12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80" name="Freeform 79"/>
          <p:cNvSpPr/>
          <p:nvPr/>
        </p:nvSpPr>
        <p:spPr>
          <a:xfrm>
            <a:off x="604838" y="1992313"/>
            <a:ext cx="1595437" cy="1736725"/>
          </a:xfrm>
          <a:custGeom>
            <a:avLst/>
            <a:gdLst>
              <a:gd name="connsiteX0" fmla="*/ 1394848 w 1518834"/>
              <a:gd name="connsiteY0" fmla="*/ 1425844 h 1425844"/>
              <a:gd name="connsiteX1" fmla="*/ 433953 w 1518834"/>
              <a:gd name="connsiteY1" fmla="*/ 1208868 h 1425844"/>
              <a:gd name="connsiteX2" fmla="*/ 0 w 1518834"/>
              <a:gd name="connsiteY2" fmla="*/ 1038386 h 1425844"/>
              <a:gd name="connsiteX3" fmla="*/ 170482 w 1518834"/>
              <a:gd name="connsiteY3" fmla="*/ 542441 h 1425844"/>
              <a:gd name="connsiteX4" fmla="*/ 449451 w 1518834"/>
              <a:gd name="connsiteY4" fmla="*/ 247973 h 1425844"/>
              <a:gd name="connsiteX5" fmla="*/ 743919 w 1518834"/>
              <a:gd name="connsiteY5" fmla="*/ 108488 h 1425844"/>
              <a:gd name="connsiteX6" fmla="*/ 1069383 w 1518834"/>
              <a:gd name="connsiteY6" fmla="*/ 0 h 1425844"/>
              <a:gd name="connsiteX7" fmla="*/ 1425844 w 1518834"/>
              <a:gd name="connsiteY7" fmla="*/ 77492 h 1425844"/>
              <a:gd name="connsiteX8" fmla="*/ 1518834 w 1518834"/>
              <a:gd name="connsiteY8" fmla="*/ 464949 h 1425844"/>
              <a:gd name="connsiteX9" fmla="*/ 1503336 w 1518834"/>
              <a:gd name="connsiteY9" fmla="*/ 728420 h 1425844"/>
              <a:gd name="connsiteX10" fmla="*/ 1456841 w 1518834"/>
              <a:gd name="connsiteY10" fmla="*/ 1131376 h 1425844"/>
              <a:gd name="connsiteX11" fmla="*/ 1394848 w 1518834"/>
              <a:gd name="connsiteY11" fmla="*/ 1425844 h 142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8834" h="1425844">
                <a:moveTo>
                  <a:pt x="1394848" y="1425844"/>
                </a:moveTo>
                <a:lnTo>
                  <a:pt x="433953" y="1208868"/>
                </a:lnTo>
                <a:lnTo>
                  <a:pt x="0" y="1038386"/>
                </a:lnTo>
                <a:lnTo>
                  <a:pt x="170482" y="542441"/>
                </a:lnTo>
                <a:lnTo>
                  <a:pt x="449451" y="247973"/>
                </a:lnTo>
                <a:lnTo>
                  <a:pt x="743919" y="108488"/>
                </a:lnTo>
                <a:lnTo>
                  <a:pt x="1069383" y="0"/>
                </a:lnTo>
                <a:lnTo>
                  <a:pt x="1425844" y="77492"/>
                </a:lnTo>
                <a:lnTo>
                  <a:pt x="1518834" y="464949"/>
                </a:lnTo>
                <a:lnTo>
                  <a:pt x="1503336" y="728420"/>
                </a:lnTo>
                <a:lnTo>
                  <a:pt x="1456841" y="1131376"/>
                </a:lnTo>
                <a:lnTo>
                  <a:pt x="1394848" y="1425844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Freeform 80"/>
          <p:cNvSpPr/>
          <p:nvPr/>
        </p:nvSpPr>
        <p:spPr>
          <a:xfrm>
            <a:off x="2060579" y="2070100"/>
            <a:ext cx="1503363" cy="2263775"/>
          </a:xfrm>
          <a:custGeom>
            <a:avLst/>
            <a:gdLst>
              <a:gd name="connsiteX0" fmla="*/ 0 w 1410346"/>
              <a:gd name="connsiteY0" fmla="*/ 1363851 h 1891745"/>
              <a:gd name="connsiteX1" fmla="*/ 247973 w 1410346"/>
              <a:gd name="connsiteY1" fmla="*/ 1611824 h 1891745"/>
              <a:gd name="connsiteX2" fmla="*/ 728421 w 1410346"/>
              <a:gd name="connsiteY2" fmla="*/ 1844298 h 1891745"/>
              <a:gd name="connsiteX3" fmla="*/ 991892 w 1410346"/>
              <a:gd name="connsiteY3" fmla="*/ 1890793 h 1891745"/>
              <a:gd name="connsiteX4" fmla="*/ 1239865 w 1410346"/>
              <a:gd name="connsiteY4" fmla="*/ 1627322 h 1891745"/>
              <a:gd name="connsiteX5" fmla="*/ 1410346 w 1410346"/>
              <a:gd name="connsiteY5" fmla="*/ 1317356 h 1891745"/>
              <a:gd name="connsiteX6" fmla="*/ 1394848 w 1410346"/>
              <a:gd name="connsiteY6" fmla="*/ 867905 h 1891745"/>
              <a:gd name="connsiteX7" fmla="*/ 1177872 w 1410346"/>
              <a:gd name="connsiteY7" fmla="*/ 402956 h 1891745"/>
              <a:gd name="connsiteX8" fmla="*/ 883404 w 1410346"/>
              <a:gd name="connsiteY8" fmla="*/ 170481 h 1891745"/>
              <a:gd name="connsiteX9" fmla="*/ 449451 w 1410346"/>
              <a:gd name="connsiteY9" fmla="*/ 0 h 1891745"/>
              <a:gd name="connsiteX10" fmla="*/ 77492 w 1410346"/>
              <a:gd name="connsiteY10" fmla="*/ 0 h 1891745"/>
              <a:gd name="connsiteX11" fmla="*/ 108489 w 1410346"/>
              <a:gd name="connsiteY11" fmla="*/ 247973 h 1891745"/>
              <a:gd name="connsiteX12" fmla="*/ 154984 w 1410346"/>
              <a:gd name="connsiteY12" fmla="*/ 511444 h 1891745"/>
              <a:gd name="connsiteX13" fmla="*/ 77492 w 1410346"/>
              <a:gd name="connsiteY13" fmla="*/ 1162373 h 1891745"/>
              <a:gd name="connsiteX14" fmla="*/ 0 w 1410346"/>
              <a:gd name="connsiteY14" fmla="*/ 1363851 h 18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0346" h="1891745">
                <a:moveTo>
                  <a:pt x="0" y="1363851"/>
                </a:moveTo>
                <a:lnTo>
                  <a:pt x="247973" y="1611824"/>
                </a:lnTo>
                <a:lnTo>
                  <a:pt x="728421" y="1844298"/>
                </a:lnTo>
                <a:cubicBezTo>
                  <a:pt x="981472" y="1891745"/>
                  <a:pt x="892296" y="1890793"/>
                  <a:pt x="991892" y="1890793"/>
                </a:cubicBezTo>
                <a:lnTo>
                  <a:pt x="1239865" y="1627322"/>
                </a:lnTo>
                <a:lnTo>
                  <a:pt x="1410346" y="1317356"/>
                </a:lnTo>
                <a:lnTo>
                  <a:pt x="1394848" y="867905"/>
                </a:lnTo>
                <a:lnTo>
                  <a:pt x="1177872" y="402956"/>
                </a:lnTo>
                <a:lnTo>
                  <a:pt x="883404" y="170481"/>
                </a:lnTo>
                <a:lnTo>
                  <a:pt x="449451" y="0"/>
                </a:lnTo>
                <a:lnTo>
                  <a:pt x="77492" y="0"/>
                </a:lnTo>
                <a:lnTo>
                  <a:pt x="108489" y="247973"/>
                </a:lnTo>
                <a:lnTo>
                  <a:pt x="154984" y="511444"/>
                </a:lnTo>
                <a:lnTo>
                  <a:pt x="77492" y="1162373"/>
                </a:lnTo>
                <a:lnTo>
                  <a:pt x="0" y="1363851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Freeform 81"/>
          <p:cNvSpPr/>
          <p:nvPr/>
        </p:nvSpPr>
        <p:spPr>
          <a:xfrm>
            <a:off x="620713" y="3203638"/>
            <a:ext cx="2401887" cy="1782762"/>
          </a:xfrm>
          <a:custGeom>
            <a:avLst/>
            <a:gdLst>
              <a:gd name="connsiteX0" fmla="*/ 1394848 w 2324746"/>
              <a:gd name="connsiteY0" fmla="*/ 402956 h 1441343"/>
              <a:gd name="connsiteX1" fmla="*/ 1549831 w 2324746"/>
              <a:gd name="connsiteY1" fmla="*/ 557939 h 1441343"/>
              <a:gd name="connsiteX2" fmla="*/ 1813302 w 2324746"/>
              <a:gd name="connsiteY2" fmla="*/ 743919 h 1441343"/>
              <a:gd name="connsiteX3" fmla="*/ 2324746 w 2324746"/>
              <a:gd name="connsiteY3" fmla="*/ 929898 h 1441343"/>
              <a:gd name="connsiteX4" fmla="*/ 2200760 w 2324746"/>
              <a:gd name="connsiteY4" fmla="*/ 1100380 h 1441343"/>
              <a:gd name="connsiteX5" fmla="*/ 1844299 w 2324746"/>
              <a:gd name="connsiteY5" fmla="*/ 1348353 h 1441343"/>
              <a:gd name="connsiteX6" fmla="*/ 1472339 w 2324746"/>
              <a:gd name="connsiteY6" fmla="*/ 1441343 h 1441343"/>
              <a:gd name="connsiteX7" fmla="*/ 1084882 w 2324746"/>
              <a:gd name="connsiteY7" fmla="*/ 1410346 h 1441343"/>
              <a:gd name="connsiteX8" fmla="*/ 712922 w 2324746"/>
              <a:gd name="connsiteY8" fmla="*/ 1255363 h 1441343"/>
              <a:gd name="connsiteX9" fmla="*/ 402956 w 2324746"/>
              <a:gd name="connsiteY9" fmla="*/ 991892 h 1441343"/>
              <a:gd name="connsiteX10" fmla="*/ 139485 w 2324746"/>
              <a:gd name="connsiteY10" fmla="*/ 604434 h 1441343"/>
              <a:gd name="connsiteX11" fmla="*/ 0 w 2324746"/>
              <a:gd name="connsiteY11" fmla="*/ 30997 h 1441343"/>
              <a:gd name="connsiteX12" fmla="*/ 0 w 2324746"/>
              <a:gd name="connsiteY12" fmla="*/ 0 h 1441343"/>
              <a:gd name="connsiteX13" fmla="*/ 216977 w 2324746"/>
              <a:gd name="connsiteY13" fmla="*/ 108488 h 1441343"/>
              <a:gd name="connsiteX14" fmla="*/ 790414 w 2324746"/>
              <a:gd name="connsiteY14" fmla="*/ 294468 h 1441343"/>
              <a:gd name="connsiteX15" fmla="*/ 1394848 w 2324746"/>
              <a:gd name="connsiteY15" fmla="*/ 402956 h 1441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24746" h="1441343">
                <a:moveTo>
                  <a:pt x="1394848" y="402956"/>
                </a:moveTo>
                <a:lnTo>
                  <a:pt x="1549831" y="557939"/>
                </a:lnTo>
                <a:lnTo>
                  <a:pt x="1813302" y="743919"/>
                </a:lnTo>
                <a:lnTo>
                  <a:pt x="2324746" y="929898"/>
                </a:lnTo>
                <a:lnTo>
                  <a:pt x="2200760" y="1100380"/>
                </a:lnTo>
                <a:lnTo>
                  <a:pt x="1844299" y="1348353"/>
                </a:lnTo>
                <a:lnTo>
                  <a:pt x="1472339" y="1441343"/>
                </a:lnTo>
                <a:lnTo>
                  <a:pt x="1084882" y="1410346"/>
                </a:lnTo>
                <a:lnTo>
                  <a:pt x="712922" y="1255363"/>
                </a:lnTo>
                <a:lnTo>
                  <a:pt x="402956" y="991892"/>
                </a:lnTo>
                <a:lnTo>
                  <a:pt x="139485" y="604434"/>
                </a:lnTo>
                <a:lnTo>
                  <a:pt x="0" y="30997"/>
                </a:lnTo>
                <a:lnTo>
                  <a:pt x="0" y="0"/>
                </a:lnTo>
                <a:lnTo>
                  <a:pt x="216977" y="108488"/>
                </a:lnTo>
                <a:lnTo>
                  <a:pt x="790414" y="294468"/>
                </a:lnTo>
                <a:lnTo>
                  <a:pt x="1394848" y="402956"/>
                </a:lnTo>
                <a:close/>
              </a:path>
            </a:pathLst>
          </a:custGeom>
          <a:solidFill>
            <a:schemeClr val="tx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Freeform 82"/>
          <p:cNvSpPr/>
          <p:nvPr/>
        </p:nvSpPr>
        <p:spPr>
          <a:xfrm>
            <a:off x="4614863" y="3703638"/>
            <a:ext cx="3697287" cy="1128712"/>
          </a:xfrm>
          <a:custGeom>
            <a:avLst/>
            <a:gdLst>
              <a:gd name="connsiteX0" fmla="*/ 2039815 w 3698439"/>
              <a:gd name="connsiteY0" fmla="*/ 154744 h 1129226"/>
              <a:gd name="connsiteX1" fmla="*/ 0 w 3698439"/>
              <a:gd name="connsiteY1" fmla="*/ 0 h 1129226"/>
              <a:gd name="connsiteX2" fmla="*/ 3685735 w 3698439"/>
              <a:gd name="connsiteY2" fmla="*/ 1125415 h 1129226"/>
              <a:gd name="connsiteX3" fmla="*/ 3657600 w 3698439"/>
              <a:gd name="connsiteY3" fmla="*/ 1097280 h 1129226"/>
              <a:gd name="connsiteX4" fmla="*/ 2039815 w 3698439"/>
              <a:gd name="connsiteY4" fmla="*/ 154744 h 1129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98439" h="1129226">
                <a:moveTo>
                  <a:pt x="2039815" y="154744"/>
                </a:moveTo>
                <a:lnTo>
                  <a:pt x="0" y="0"/>
                </a:lnTo>
                <a:lnTo>
                  <a:pt x="3685735" y="1125415"/>
                </a:lnTo>
                <a:cubicBezTo>
                  <a:pt x="3698439" y="1129226"/>
                  <a:pt x="3666978" y="1106658"/>
                  <a:pt x="3657600" y="1097280"/>
                </a:cubicBezTo>
                <a:lnTo>
                  <a:pt x="2039815" y="154744"/>
                </a:lnTo>
                <a:close/>
              </a:path>
            </a:pathLst>
          </a:custGeom>
          <a:solidFill>
            <a:schemeClr val="tx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Freeform 83"/>
          <p:cNvSpPr/>
          <p:nvPr/>
        </p:nvSpPr>
        <p:spPr>
          <a:xfrm>
            <a:off x="6654800" y="1958975"/>
            <a:ext cx="1644650" cy="2855913"/>
          </a:xfrm>
          <a:custGeom>
            <a:avLst/>
            <a:gdLst>
              <a:gd name="connsiteX0" fmla="*/ 0 w 1645920"/>
              <a:gd name="connsiteY0" fmla="*/ 1913206 h 2855741"/>
              <a:gd name="connsiteX1" fmla="*/ 1645920 w 1645920"/>
              <a:gd name="connsiteY1" fmla="*/ 2855741 h 2855741"/>
              <a:gd name="connsiteX2" fmla="*/ 506437 w 1645920"/>
              <a:gd name="connsiteY2" fmla="*/ 0 h 2855741"/>
              <a:gd name="connsiteX3" fmla="*/ 0 w 1645920"/>
              <a:gd name="connsiteY3" fmla="*/ 1913206 h 2855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5920" h="2855741">
                <a:moveTo>
                  <a:pt x="0" y="1913206"/>
                </a:moveTo>
                <a:lnTo>
                  <a:pt x="1645920" y="2855741"/>
                </a:lnTo>
                <a:lnTo>
                  <a:pt x="506437" y="0"/>
                </a:lnTo>
                <a:lnTo>
                  <a:pt x="0" y="1913206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Freeform 84"/>
          <p:cNvSpPr/>
          <p:nvPr/>
        </p:nvSpPr>
        <p:spPr>
          <a:xfrm>
            <a:off x="4627563" y="1944688"/>
            <a:ext cx="2546350" cy="1914525"/>
          </a:xfrm>
          <a:custGeom>
            <a:avLst/>
            <a:gdLst>
              <a:gd name="connsiteX0" fmla="*/ 2025747 w 2546252"/>
              <a:gd name="connsiteY0" fmla="*/ 1913206 h 1913206"/>
              <a:gd name="connsiteX1" fmla="*/ 0 w 2546252"/>
              <a:gd name="connsiteY1" fmla="*/ 1758462 h 1913206"/>
              <a:gd name="connsiteX2" fmla="*/ 2546252 w 2546252"/>
              <a:gd name="connsiteY2" fmla="*/ 0 h 1913206"/>
              <a:gd name="connsiteX3" fmla="*/ 2025747 w 2546252"/>
              <a:gd name="connsiteY3" fmla="*/ 1913206 h 1913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6252" h="1913206">
                <a:moveTo>
                  <a:pt x="2025747" y="1913206"/>
                </a:moveTo>
                <a:lnTo>
                  <a:pt x="0" y="1758462"/>
                </a:lnTo>
                <a:lnTo>
                  <a:pt x="2546252" y="0"/>
                </a:lnTo>
                <a:lnTo>
                  <a:pt x="2025747" y="1913206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6" name="Straight Connector 85"/>
          <p:cNvCxnSpPr>
            <a:stCxn id="193" idx="0"/>
          </p:cNvCxnSpPr>
          <p:nvPr/>
        </p:nvCxnSpPr>
        <p:spPr>
          <a:xfrm>
            <a:off x="4633913" y="3697288"/>
            <a:ext cx="2008187" cy="14763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193" idx="2"/>
          </p:cNvCxnSpPr>
          <p:nvPr/>
        </p:nvCxnSpPr>
        <p:spPr>
          <a:xfrm flipH="1" flipV="1">
            <a:off x="6707188" y="3913188"/>
            <a:ext cx="1568450" cy="90011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 bwMode="auto">
          <a:xfrm>
            <a:off x="387350" y="320040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2976563" y="4443413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1922463" y="33147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1428750" y="432435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92" name="Oval 91"/>
          <p:cNvSpPr/>
          <p:nvPr/>
        </p:nvSpPr>
        <p:spPr bwMode="auto">
          <a:xfrm>
            <a:off x="2995517" y="433452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1596014" y="412772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2040396" y="368384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2090665" y="206395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Oval 95"/>
          <p:cNvSpPr/>
          <p:nvPr/>
        </p:nvSpPr>
        <p:spPr bwMode="auto">
          <a:xfrm>
            <a:off x="612741" y="322337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Freeform 96"/>
          <p:cNvSpPr/>
          <p:nvPr/>
        </p:nvSpPr>
        <p:spPr>
          <a:xfrm>
            <a:off x="642938" y="3289300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Freeform 97"/>
          <p:cNvSpPr/>
          <p:nvPr/>
        </p:nvSpPr>
        <p:spPr>
          <a:xfrm>
            <a:off x="2081213" y="2165350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Freeform 98"/>
          <p:cNvSpPr/>
          <p:nvPr/>
        </p:nvSpPr>
        <p:spPr>
          <a:xfrm>
            <a:off x="2081213" y="3717925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Arc 99"/>
          <p:cNvSpPr/>
          <p:nvPr/>
        </p:nvSpPr>
        <p:spPr>
          <a:xfrm>
            <a:off x="957263" y="2046288"/>
            <a:ext cx="2600325" cy="2617787"/>
          </a:xfrm>
          <a:prstGeom prst="arc">
            <a:avLst>
              <a:gd name="adj1" fmla="val 15839463"/>
              <a:gd name="adj2" fmla="val 320401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Freeform 100"/>
          <p:cNvSpPr/>
          <p:nvPr/>
        </p:nvSpPr>
        <p:spPr>
          <a:xfrm>
            <a:off x="630238" y="2005013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Freeform 101"/>
          <p:cNvSpPr/>
          <p:nvPr/>
        </p:nvSpPr>
        <p:spPr>
          <a:xfrm>
            <a:off x="1622425" y="3748088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Freeform 119"/>
          <p:cNvSpPr/>
          <p:nvPr/>
        </p:nvSpPr>
        <p:spPr>
          <a:xfrm>
            <a:off x="630238" y="3289300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Freeform 120"/>
          <p:cNvSpPr/>
          <p:nvPr/>
        </p:nvSpPr>
        <p:spPr>
          <a:xfrm>
            <a:off x="1636713" y="4191000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Arc 151"/>
          <p:cNvSpPr/>
          <p:nvPr/>
        </p:nvSpPr>
        <p:spPr>
          <a:xfrm>
            <a:off x="615951" y="1220788"/>
            <a:ext cx="2809638" cy="3746997"/>
          </a:xfrm>
          <a:prstGeom prst="arc">
            <a:avLst>
              <a:gd name="adj1" fmla="val 3195533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Oval 152"/>
          <p:cNvSpPr/>
          <p:nvPr/>
        </p:nvSpPr>
        <p:spPr bwMode="auto">
          <a:xfrm>
            <a:off x="4614306" y="367543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6" name="Oval 175"/>
          <p:cNvSpPr/>
          <p:nvPr/>
        </p:nvSpPr>
        <p:spPr bwMode="auto">
          <a:xfrm>
            <a:off x="2568530" y="338097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7" name="Oval 176"/>
          <p:cNvSpPr/>
          <p:nvPr/>
        </p:nvSpPr>
        <p:spPr bwMode="auto">
          <a:xfrm>
            <a:off x="2971485" y="297802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8" name="Oval 177"/>
          <p:cNvSpPr/>
          <p:nvPr/>
        </p:nvSpPr>
        <p:spPr bwMode="auto">
          <a:xfrm>
            <a:off x="1561140" y="293152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" name="Freeform 178"/>
          <p:cNvSpPr/>
          <p:nvPr/>
        </p:nvSpPr>
        <p:spPr>
          <a:xfrm>
            <a:off x="1597025" y="2968625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" name="Freeform 179"/>
          <p:cNvSpPr/>
          <p:nvPr/>
        </p:nvSpPr>
        <p:spPr>
          <a:xfrm>
            <a:off x="1576388" y="2070100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" name="Freeform 180"/>
          <p:cNvSpPr/>
          <p:nvPr/>
        </p:nvSpPr>
        <p:spPr>
          <a:xfrm>
            <a:off x="635000" y="2927350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2" name="Freeform 181"/>
          <p:cNvSpPr/>
          <p:nvPr/>
        </p:nvSpPr>
        <p:spPr>
          <a:xfrm>
            <a:off x="2138363" y="2163763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Freeform 182"/>
          <p:cNvSpPr/>
          <p:nvPr/>
        </p:nvSpPr>
        <p:spPr>
          <a:xfrm>
            <a:off x="2603500" y="3419475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" name="Freeform 183"/>
          <p:cNvSpPr/>
          <p:nvPr/>
        </p:nvSpPr>
        <p:spPr>
          <a:xfrm>
            <a:off x="2092325" y="3433763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" name="Freeform 184"/>
          <p:cNvSpPr/>
          <p:nvPr/>
        </p:nvSpPr>
        <p:spPr>
          <a:xfrm>
            <a:off x="2138363" y="2117725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6" name="Freeform 185"/>
          <p:cNvSpPr/>
          <p:nvPr/>
        </p:nvSpPr>
        <p:spPr>
          <a:xfrm>
            <a:off x="2619375" y="3016250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7" name="Freeform 186"/>
          <p:cNvSpPr/>
          <p:nvPr/>
        </p:nvSpPr>
        <p:spPr>
          <a:xfrm>
            <a:off x="2981325" y="3032125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8" name="Oval 187"/>
          <p:cNvSpPr/>
          <p:nvPr/>
        </p:nvSpPr>
        <p:spPr bwMode="auto">
          <a:xfrm>
            <a:off x="7109531" y="190862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9" name="Oval 188"/>
          <p:cNvSpPr/>
          <p:nvPr/>
        </p:nvSpPr>
        <p:spPr bwMode="auto">
          <a:xfrm>
            <a:off x="8240909" y="477581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0" name="Oval 189"/>
          <p:cNvSpPr/>
          <p:nvPr/>
        </p:nvSpPr>
        <p:spPr bwMode="auto">
          <a:xfrm>
            <a:off x="6257127" y="3566946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1" name="Oval 190"/>
          <p:cNvSpPr/>
          <p:nvPr/>
        </p:nvSpPr>
        <p:spPr bwMode="auto">
          <a:xfrm>
            <a:off x="7450497" y="3427460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2" name="Oval 191"/>
          <p:cNvSpPr/>
          <p:nvPr/>
        </p:nvSpPr>
        <p:spPr bwMode="auto">
          <a:xfrm>
            <a:off x="6086645" y="3907908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3" name="Freeform 192"/>
          <p:cNvSpPr/>
          <p:nvPr/>
        </p:nvSpPr>
        <p:spPr>
          <a:xfrm>
            <a:off x="4633913" y="1946275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1960563" y="1758950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95" name="Rectangle 194"/>
          <p:cNvSpPr/>
          <p:nvPr/>
        </p:nvSpPr>
        <p:spPr bwMode="auto">
          <a:xfrm>
            <a:off x="7299325" y="1884363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96" name="Rectangle 195"/>
          <p:cNvSpPr/>
          <p:nvPr/>
        </p:nvSpPr>
        <p:spPr bwMode="auto">
          <a:xfrm>
            <a:off x="7962900" y="48244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4359275" y="3384550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198" name="Straight Connector 197"/>
          <p:cNvCxnSpPr/>
          <p:nvPr/>
        </p:nvCxnSpPr>
        <p:spPr>
          <a:xfrm rot="5400000" flipH="1" flipV="1">
            <a:off x="5954712" y="2628901"/>
            <a:ext cx="1922463" cy="48101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Oval 198"/>
          <p:cNvSpPr/>
          <p:nvPr/>
        </p:nvSpPr>
        <p:spPr bwMode="auto">
          <a:xfrm>
            <a:off x="6629085" y="383041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" name="Rectangle 199"/>
          <p:cNvSpPr/>
          <p:nvPr/>
        </p:nvSpPr>
        <p:spPr bwMode="auto">
          <a:xfrm>
            <a:off x="6845300" y="3695700"/>
            <a:ext cx="179388" cy="17938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201" name="Oval Callout 200"/>
          <p:cNvSpPr/>
          <p:nvPr/>
        </p:nvSpPr>
        <p:spPr>
          <a:xfrm>
            <a:off x="5037138" y="1744663"/>
            <a:ext cx="666750" cy="884237"/>
          </a:xfrm>
          <a:prstGeom prst="wedgeEllipseCallout">
            <a:avLst>
              <a:gd name="adj1" fmla="val 71889"/>
              <a:gd name="adj2" fmla="val 79759"/>
            </a:avLst>
          </a:prstGeom>
          <a:solidFill>
            <a:srgbClr val="0070C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2" name="Oval Callout 201"/>
          <p:cNvSpPr/>
          <p:nvPr/>
        </p:nvSpPr>
        <p:spPr>
          <a:xfrm>
            <a:off x="5067300" y="4178300"/>
            <a:ext cx="666750" cy="882650"/>
          </a:xfrm>
          <a:prstGeom prst="wedgeEllipseCallout">
            <a:avLst>
              <a:gd name="adj1" fmla="val 109098"/>
              <a:gd name="adj2" fmla="val -57083"/>
            </a:avLst>
          </a:prstGeom>
          <a:solidFill>
            <a:schemeClr val="tx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3" name="Oval Callout 202"/>
          <p:cNvSpPr/>
          <p:nvPr/>
        </p:nvSpPr>
        <p:spPr>
          <a:xfrm>
            <a:off x="8167688" y="1916113"/>
            <a:ext cx="666750" cy="882650"/>
          </a:xfrm>
          <a:prstGeom prst="wedgeEllipseCallout">
            <a:avLst>
              <a:gd name="adj1" fmla="val -125785"/>
              <a:gd name="adj2" fmla="val 107830"/>
            </a:avLst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2328863" y="31892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206" name="Rectangle 205"/>
          <p:cNvSpPr/>
          <p:nvPr/>
        </p:nvSpPr>
        <p:spPr bwMode="auto">
          <a:xfrm>
            <a:off x="3065463" y="27908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207" name="Rectangle 206"/>
          <p:cNvSpPr/>
          <p:nvPr/>
        </p:nvSpPr>
        <p:spPr bwMode="auto">
          <a:xfrm>
            <a:off x="1266825" y="26876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209" name="Oval Callout 208"/>
          <p:cNvSpPr/>
          <p:nvPr/>
        </p:nvSpPr>
        <p:spPr>
          <a:xfrm>
            <a:off x="0" y="1597025"/>
            <a:ext cx="1114425" cy="882650"/>
          </a:xfrm>
          <a:prstGeom prst="wedgeEllipseCallout">
            <a:avLst>
              <a:gd name="adj1" fmla="val 102509"/>
              <a:gd name="adj2" fmla="val -2225"/>
            </a:avLst>
          </a:prstGeom>
          <a:solidFill>
            <a:srgbClr val="0070C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=4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0" name="Oval Callout 209"/>
          <p:cNvSpPr/>
          <p:nvPr/>
        </p:nvSpPr>
        <p:spPr>
          <a:xfrm>
            <a:off x="0" y="4379913"/>
            <a:ext cx="1143000" cy="882650"/>
          </a:xfrm>
          <a:prstGeom prst="wedgeEllipseCallout">
            <a:avLst>
              <a:gd name="adj1" fmla="val 103350"/>
              <a:gd name="adj2" fmla="val 15914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=4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" name="Oval Callout 210"/>
          <p:cNvSpPr/>
          <p:nvPr/>
        </p:nvSpPr>
        <p:spPr>
          <a:xfrm>
            <a:off x="3413125" y="1851025"/>
            <a:ext cx="1173163" cy="882650"/>
          </a:xfrm>
          <a:prstGeom prst="wedgeEllipseCallout">
            <a:avLst>
              <a:gd name="adj1" fmla="val -55508"/>
              <a:gd name="adj2" fmla="val 49987"/>
            </a:avLst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=5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" name="Oval 213"/>
          <p:cNvSpPr/>
          <p:nvPr/>
        </p:nvSpPr>
        <p:spPr bwMode="auto">
          <a:xfrm>
            <a:off x="6892558" y="3241485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368143" y="5486403"/>
            <a:ext cx="8431481" cy="539885"/>
          </a:xfrm>
          <a:prstGeom prst="rect">
            <a:avLst/>
          </a:prstGeom>
          <a:noFill/>
          <a:ln w="9525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Nishat et al. (2010): The mapping of the representative vertex is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unique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74" name="Oval 73"/>
          <p:cNvSpPr/>
          <p:nvPr/>
        </p:nvSpPr>
        <p:spPr bwMode="auto">
          <a:xfrm>
            <a:off x="603619" y="3224398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1552018" y="2932552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2081543" y="2064977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Oval 102"/>
          <p:cNvSpPr/>
          <p:nvPr/>
        </p:nvSpPr>
        <p:spPr bwMode="auto">
          <a:xfrm>
            <a:off x="2962363" y="2979047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Oval 103"/>
          <p:cNvSpPr/>
          <p:nvPr/>
        </p:nvSpPr>
        <p:spPr bwMode="auto">
          <a:xfrm>
            <a:off x="2986395" y="4335552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Oval 104"/>
          <p:cNvSpPr/>
          <p:nvPr/>
        </p:nvSpPr>
        <p:spPr bwMode="auto">
          <a:xfrm>
            <a:off x="1586892" y="4128748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2559408" y="3382003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Oval 107"/>
          <p:cNvSpPr/>
          <p:nvPr/>
        </p:nvSpPr>
        <p:spPr bwMode="auto">
          <a:xfrm>
            <a:off x="8231787" y="4776841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7100409" y="1909656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4605184" y="3676461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" grpId="0" animBg="1"/>
      <p:bldP spid="202" grpId="0" animBg="1"/>
      <p:bldP spid="203" grpId="0" animBg="1"/>
      <p:bldP spid="2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646331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pc="50" dirty="0" smtClean="0">
                <a:ln w="11430"/>
                <a:latin typeface="Times New Roman" pitchFamily="18" charset="0"/>
                <a:cs typeface="Times New Roman" pitchFamily="18" charset="0"/>
              </a:rPr>
              <a:t>Valid Mapping of the Representative Vertex</a:t>
            </a:r>
            <a:endParaRPr lang="en-US" sz="36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80" name="Freeform 79"/>
          <p:cNvSpPr/>
          <p:nvPr/>
        </p:nvSpPr>
        <p:spPr>
          <a:xfrm>
            <a:off x="604838" y="1992313"/>
            <a:ext cx="1595437" cy="1736725"/>
          </a:xfrm>
          <a:custGeom>
            <a:avLst/>
            <a:gdLst>
              <a:gd name="connsiteX0" fmla="*/ 1394848 w 1518834"/>
              <a:gd name="connsiteY0" fmla="*/ 1425844 h 1425844"/>
              <a:gd name="connsiteX1" fmla="*/ 433953 w 1518834"/>
              <a:gd name="connsiteY1" fmla="*/ 1208868 h 1425844"/>
              <a:gd name="connsiteX2" fmla="*/ 0 w 1518834"/>
              <a:gd name="connsiteY2" fmla="*/ 1038386 h 1425844"/>
              <a:gd name="connsiteX3" fmla="*/ 170482 w 1518834"/>
              <a:gd name="connsiteY3" fmla="*/ 542441 h 1425844"/>
              <a:gd name="connsiteX4" fmla="*/ 449451 w 1518834"/>
              <a:gd name="connsiteY4" fmla="*/ 247973 h 1425844"/>
              <a:gd name="connsiteX5" fmla="*/ 743919 w 1518834"/>
              <a:gd name="connsiteY5" fmla="*/ 108488 h 1425844"/>
              <a:gd name="connsiteX6" fmla="*/ 1069383 w 1518834"/>
              <a:gd name="connsiteY6" fmla="*/ 0 h 1425844"/>
              <a:gd name="connsiteX7" fmla="*/ 1425844 w 1518834"/>
              <a:gd name="connsiteY7" fmla="*/ 77492 h 1425844"/>
              <a:gd name="connsiteX8" fmla="*/ 1518834 w 1518834"/>
              <a:gd name="connsiteY8" fmla="*/ 464949 h 1425844"/>
              <a:gd name="connsiteX9" fmla="*/ 1503336 w 1518834"/>
              <a:gd name="connsiteY9" fmla="*/ 728420 h 1425844"/>
              <a:gd name="connsiteX10" fmla="*/ 1456841 w 1518834"/>
              <a:gd name="connsiteY10" fmla="*/ 1131376 h 1425844"/>
              <a:gd name="connsiteX11" fmla="*/ 1394848 w 1518834"/>
              <a:gd name="connsiteY11" fmla="*/ 1425844 h 142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8834" h="1425844">
                <a:moveTo>
                  <a:pt x="1394848" y="1425844"/>
                </a:moveTo>
                <a:lnTo>
                  <a:pt x="433953" y="1208868"/>
                </a:lnTo>
                <a:lnTo>
                  <a:pt x="0" y="1038386"/>
                </a:lnTo>
                <a:lnTo>
                  <a:pt x="170482" y="542441"/>
                </a:lnTo>
                <a:lnTo>
                  <a:pt x="449451" y="247973"/>
                </a:lnTo>
                <a:lnTo>
                  <a:pt x="743919" y="108488"/>
                </a:lnTo>
                <a:lnTo>
                  <a:pt x="1069383" y="0"/>
                </a:lnTo>
                <a:lnTo>
                  <a:pt x="1425844" y="77492"/>
                </a:lnTo>
                <a:lnTo>
                  <a:pt x="1518834" y="464949"/>
                </a:lnTo>
                <a:lnTo>
                  <a:pt x="1503336" y="728420"/>
                </a:lnTo>
                <a:lnTo>
                  <a:pt x="1456841" y="1131376"/>
                </a:lnTo>
                <a:lnTo>
                  <a:pt x="1394848" y="1425844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Freeform 80"/>
          <p:cNvSpPr/>
          <p:nvPr/>
        </p:nvSpPr>
        <p:spPr>
          <a:xfrm>
            <a:off x="2060579" y="2070100"/>
            <a:ext cx="1503363" cy="2263775"/>
          </a:xfrm>
          <a:custGeom>
            <a:avLst/>
            <a:gdLst>
              <a:gd name="connsiteX0" fmla="*/ 0 w 1410346"/>
              <a:gd name="connsiteY0" fmla="*/ 1363851 h 1891745"/>
              <a:gd name="connsiteX1" fmla="*/ 247973 w 1410346"/>
              <a:gd name="connsiteY1" fmla="*/ 1611824 h 1891745"/>
              <a:gd name="connsiteX2" fmla="*/ 728421 w 1410346"/>
              <a:gd name="connsiteY2" fmla="*/ 1844298 h 1891745"/>
              <a:gd name="connsiteX3" fmla="*/ 991892 w 1410346"/>
              <a:gd name="connsiteY3" fmla="*/ 1890793 h 1891745"/>
              <a:gd name="connsiteX4" fmla="*/ 1239865 w 1410346"/>
              <a:gd name="connsiteY4" fmla="*/ 1627322 h 1891745"/>
              <a:gd name="connsiteX5" fmla="*/ 1410346 w 1410346"/>
              <a:gd name="connsiteY5" fmla="*/ 1317356 h 1891745"/>
              <a:gd name="connsiteX6" fmla="*/ 1394848 w 1410346"/>
              <a:gd name="connsiteY6" fmla="*/ 867905 h 1891745"/>
              <a:gd name="connsiteX7" fmla="*/ 1177872 w 1410346"/>
              <a:gd name="connsiteY7" fmla="*/ 402956 h 1891745"/>
              <a:gd name="connsiteX8" fmla="*/ 883404 w 1410346"/>
              <a:gd name="connsiteY8" fmla="*/ 170481 h 1891745"/>
              <a:gd name="connsiteX9" fmla="*/ 449451 w 1410346"/>
              <a:gd name="connsiteY9" fmla="*/ 0 h 1891745"/>
              <a:gd name="connsiteX10" fmla="*/ 77492 w 1410346"/>
              <a:gd name="connsiteY10" fmla="*/ 0 h 1891745"/>
              <a:gd name="connsiteX11" fmla="*/ 108489 w 1410346"/>
              <a:gd name="connsiteY11" fmla="*/ 247973 h 1891745"/>
              <a:gd name="connsiteX12" fmla="*/ 154984 w 1410346"/>
              <a:gd name="connsiteY12" fmla="*/ 511444 h 1891745"/>
              <a:gd name="connsiteX13" fmla="*/ 77492 w 1410346"/>
              <a:gd name="connsiteY13" fmla="*/ 1162373 h 1891745"/>
              <a:gd name="connsiteX14" fmla="*/ 0 w 1410346"/>
              <a:gd name="connsiteY14" fmla="*/ 1363851 h 18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0346" h="1891745">
                <a:moveTo>
                  <a:pt x="0" y="1363851"/>
                </a:moveTo>
                <a:lnTo>
                  <a:pt x="247973" y="1611824"/>
                </a:lnTo>
                <a:lnTo>
                  <a:pt x="728421" y="1844298"/>
                </a:lnTo>
                <a:cubicBezTo>
                  <a:pt x="981472" y="1891745"/>
                  <a:pt x="892296" y="1890793"/>
                  <a:pt x="991892" y="1890793"/>
                </a:cubicBezTo>
                <a:lnTo>
                  <a:pt x="1239865" y="1627322"/>
                </a:lnTo>
                <a:lnTo>
                  <a:pt x="1410346" y="1317356"/>
                </a:lnTo>
                <a:lnTo>
                  <a:pt x="1394848" y="867905"/>
                </a:lnTo>
                <a:lnTo>
                  <a:pt x="1177872" y="402956"/>
                </a:lnTo>
                <a:lnTo>
                  <a:pt x="883404" y="170481"/>
                </a:lnTo>
                <a:lnTo>
                  <a:pt x="449451" y="0"/>
                </a:lnTo>
                <a:lnTo>
                  <a:pt x="77492" y="0"/>
                </a:lnTo>
                <a:lnTo>
                  <a:pt x="108489" y="247973"/>
                </a:lnTo>
                <a:lnTo>
                  <a:pt x="154984" y="511444"/>
                </a:lnTo>
                <a:lnTo>
                  <a:pt x="77492" y="1162373"/>
                </a:lnTo>
                <a:lnTo>
                  <a:pt x="0" y="1363851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Freeform 81"/>
          <p:cNvSpPr/>
          <p:nvPr/>
        </p:nvSpPr>
        <p:spPr>
          <a:xfrm>
            <a:off x="620713" y="3203638"/>
            <a:ext cx="2401887" cy="1782762"/>
          </a:xfrm>
          <a:custGeom>
            <a:avLst/>
            <a:gdLst>
              <a:gd name="connsiteX0" fmla="*/ 1394848 w 2324746"/>
              <a:gd name="connsiteY0" fmla="*/ 402956 h 1441343"/>
              <a:gd name="connsiteX1" fmla="*/ 1549831 w 2324746"/>
              <a:gd name="connsiteY1" fmla="*/ 557939 h 1441343"/>
              <a:gd name="connsiteX2" fmla="*/ 1813302 w 2324746"/>
              <a:gd name="connsiteY2" fmla="*/ 743919 h 1441343"/>
              <a:gd name="connsiteX3" fmla="*/ 2324746 w 2324746"/>
              <a:gd name="connsiteY3" fmla="*/ 929898 h 1441343"/>
              <a:gd name="connsiteX4" fmla="*/ 2200760 w 2324746"/>
              <a:gd name="connsiteY4" fmla="*/ 1100380 h 1441343"/>
              <a:gd name="connsiteX5" fmla="*/ 1844299 w 2324746"/>
              <a:gd name="connsiteY5" fmla="*/ 1348353 h 1441343"/>
              <a:gd name="connsiteX6" fmla="*/ 1472339 w 2324746"/>
              <a:gd name="connsiteY6" fmla="*/ 1441343 h 1441343"/>
              <a:gd name="connsiteX7" fmla="*/ 1084882 w 2324746"/>
              <a:gd name="connsiteY7" fmla="*/ 1410346 h 1441343"/>
              <a:gd name="connsiteX8" fmla="*/ 712922 w 2324746"/>
              <a:gd name="connsiteY8" fmla="*/ 1255363 h 1441343"/>
              <a:gd name="connsiteX9" fmla="*/ 402956 w 2324746"/>
              <a:gd name="connsiteY9" fmla="*/ 991892 h 1441343"/>
              <a:gd name="connsiteX10" fmla="*/ 139485 w 2324746"/>
              <a:gd name="connsiteY10" fmla="*/ 604434 h 1441343"/>
              <a:gd name="connsiteX11" fmla="*/ 0 w 2324746"/>
              <a:gd name="connsiteY11" fmla="*/ 30997 h 1441343"/>
              <a:gd name="connsiteX12" fmla="*/ 0 w 2324746"/>
              <a:gd name="connsiteY12" fmla="*/ 0 h 1441343"/>
              <a:gd name="connsiteX13" fmla="*/ 216977 w 2324746"/>
              <a:gd name="connsiteY13" fmla="*/ 108488 h 1441343"/>
              <a:gd name="connsiteX14" fmla="*/ 790414 w 2324746"/>
              <a:gd name="connsiteY14" fmla="*/ 294468 h 1441343"/>
              <a:gd name="connsiteX15" fmla="*/ 1394848 w 2324746"/>
              <a:gd name="connsiteY15" fmla="*/ 402956 h 1441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24746" h="1441343">
                <a:moveTo>
                  <a:pt x="1394848" y="402956"/>
                </a:moveTo>
                <a:lnTo>
                  <a:pt x="1549831" y="557939"/>
                </a:lnTo>
                <a:lnTo>
                  <a:pt x="1813302" y="743919"/>
                </a:lnTo>
                <a:lnTo>
                  <a:pt x="2324746" y="929898"/>
                </a:lnTo>
                <a:lnTo>
                  <a:pt x="2200760" y="1100380"/>
                </a:lnTo>
                <a:lnTo>
                  <a:pt x="1844299" y="1348353"/>
                </a:lnTo>
                <a:lnTo>
                  <a:pt x="1472339" y="1441343"/>
                </a:lnTo>
                <a:lnTo>
                  <a:pt x="1084882" y="1410346"/>
                </a:lnTo>
                <a:lnTo>
                  <a:pt x="712922" y="1255363"/>
                </a:lnTo>
                <a:lnTo>
                  <a:pt x="402956" y="991892"/>
                </a:lnTo>
                <a:lnTo>
                  <a:pt x="139485" y="604434"/>
                </a:lnTo>
                <a:lnTo>
                  <a:pt x="0" y="30997"/>
                </a:lnTo>
                <a:lnTo>
                  <a:pt x="0" y="0"/>
                </a:lnTo>
                <a:lnTo>
                  <a:pt x="216977" y="108488"/>
                </a:lnTo>
                <a:lnTo>
                  <a:pt x="790414" y="294468"/>
                </a:lnTo>
                <a:lnTo>
                  <a:pt x="1394848" y="402956"/>
                </a:lnTo>
                <a:close/>
              </a:path>
            </a:pathLst>
          </a:custGeom>
          <a:solidFill>
            <a:schemeClr val="tx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Freeform 82"/>
          <p:cNvSpPr/>
          <p:nvPr/>
        </p:nvSpPr>
        <p:spPr>
          <a:xfrm>
            <a:off x="4614863" y="3703638"/>
            <a:ext cx="3697287" cy="1128712"/>
          </a:xfrm>
          <a:custGeom>
            <a:avLst/>
            <a:gdLst>
              <a:gd name="connsiteX0" fmla="*/ 2039815 w 3698439"/>
              <a:gd name="connsiteY0" fmla="*/ 154744 h 1129226"/>
              <a:gd name="connsiteX1" fmla="*/ 0 w 3698439"/>
              <a:gd name="connsiteY1" fmla="*/ 0 h 1129226"/>
              <a:gd name="connsiteX2" fmla="*/ 3685735 w 3698439"/>
              <a:gd name="connsiteY2" fmla="*/ 1125415 h 1129226"/>
              <a:gd name="connsiteX3" fmla="*/ 3657600 w 3698439"/>
              <a:gd name="connsiteY3" fmla="*/ 1097280 h 1129226"/>
              <a:gd name="connsiteX4" fmla="*/ 2039815 w 3698439"/>
              <a:gd name="connsiteY4" fmla="*/ 154744 h 1129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98439" h="1129226">
                <a:moveTo>
                  <a:pt x="2039815" y="154744"/>
                </a:moveTo>
                <a:lnTo>
                  <a:pt x="0" y="0"/>
                </a:lnTo>
                <a:lnTo>
                  <a:pt x="3685735" y="1125415"/>
                </a:lnTo>
                <a:cubicBezTo>
                  <a:pt x="3698439" y="1129226"/>
                  <a:pt x="3666978" y="1106658"/>
                  <a:pt x="3657600" y="1097280"/>
                </a:cubicBezTo>
                <a:lnTo>
                  <a:pt x="2039815" y="154744"/>
                </a:lnTo>
                <a:close/>
              </a:path>
            </a:pathLst>
          </a:custGeom>
          <a:solidFill>
            <a:schemeClr val="tx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Freeform 83"/>
          <p:cNvSpPr/>
          <p:nvPr/>
        </p:nvSpPr>
        <p:spPr>
          <a:xfrm>
            <a:off x="6654800" y="1958975"/>
            <a:ext cx="1644650" cy="2855913"/>
          </a:xfrm>
          <a:custGeom>
            <a:avLst/>
            <a:gdLst>
              <a:gd name="connsiteX0" fmla="*/ 0 w 1645920"/>
              <a:gd name="connsiteY0" fmla="*/ 1913206 h 2855741"/>
              <a:gd name="connsiteX1" fmla="*/ 1645920 w 1645920"/>
              <a:gd name="connsiteY1" fmla="*/ 2855741 h 2855741"/>
              <a:gd name="connsiteX2" fmla="*/ 506437 w 1645920"/>
              <a:gd name="connsiteY2" fmla="*/ 0 h 2855741"/>
              <a:gd name="connsiteX3" fmla="*/ 0 w 1645920"/>
              <a:gd name="connsiteY3" fmla="*/ 1913206 h 2855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5920" h="2855741">
                <a:moveTo>
                  <a:pt x="0" y="1913206"/>
                </a:moveTo>
                <a:lnTo>
                  <a:pt x="1645920" y="2855741"/>
                </a:lnTo>
                <a:lnTo>
                  <a:pt x="506437" y="0"/>
                </a:lnTo>
                <a:lnTo>
                  <a:pt x="0" y="1913206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Freeform 84"/>
          <p:cNvSpPr/>
          <p:nvPr/>
        </p:nvSpPr>
        <p:spPr>
          <a:xfrm>
            <a:off x="4627563" y="1944688"/>
            <a:ext cx="2546350" cy="1914525"/>
          </a:xfrm>
          <a:custGeom>
            <a:avLst/>
            <a:gdLst>
              <a:gd name="connsiteX0" fmla="*/ 2025747 w 2546252"/>
              <a:gd name="connsiteY0" fmla="*/ 1913206 h 1913206"/>
              <a:gd name="connsiteX1" fmla="*/ 0 w 2546252"/>
              <a:gd name="connsiteY1" fmla="*/ 1758462 h 1913206"/>
              <a:gd name="connsiteX2" fmla="*/ 2546252 w 2546252"/>
              <a:gd name="connsiteY2" fmla="*/ 0 h 1913206"/>
              <a:gd name="connsiteX3" fmla="*/ 2025747 w 2546252"/>
              <a:gd name="connsiteY3" fmla="*/ 1913206 h 1913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6252" h="1913206">
                <a:moveTo>
                  <a:pt x="2025747" y="1913206"/>
                </a:moveTo>
                <a:lnTo>
                  <a:pt x="0" y="1758462"/>
                </a:lnTo>
                <a:lnTo>
                  <a:pt x="2546252" y="0"/>
                </a:lnTo>
                <a:lnTo>
                  <a:pt x="2025747" y="1913206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6" name="Straight Connector 85"/>
          <p:cNvCxnSpPr>
            <a:stCxn id="193" idx="0"/>
          </p:cNvCxnSpPr>
          <p:nvPr/>
        </p:nvCxnSpPr>
        <p:spPr>
          <a:xfrm>
            <a:off x="4633913" y="3697288"/>
            <a:ext cx="2008187" cy="14763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193" idx="2"/>
          </p:cNvCxnSpPr>
          <p:nvPr/>
        </p:nvCxnSpPr>
        <p:spPr>
          <a:xfrm flipH="1" flipV="1">
            <a:off x="6707188" y="3913188"/>
            <a:ext cx="1568450" cy="90011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 bwMode="auto">
          <a:xfrm>
            <a:off x="387350" y="320040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2976563" y="4443413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1922463" y="33147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1428750" y="432435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92" name="Oval 91"/>
          <p:cNvSpPr/>
          <p:nvPr/>
        </p:nvSpPr>
        <p:spPr bwMode="auto">
          <a:xfrm>
            <a:off x="2995517" y="433452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1596014" y="412772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2040396" y="368384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2090665" y="206395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Oval 95"/>
          <p:cNvSpPr/>
          <p:nvPr/>
        </p:nvSpPr>
        <p:spPr bwMode="auto">
          <a:xfrm>
            <a:off x="612741" y="322337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Freeform 96"/>
          <p:cNvSpPr/>
          <p:nvPr/>
        </p:nvSpPr>
        <p:spPr>
          <a:xfrm>
            <a:off x="642938" y="3289300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Freeform 97"/>
          <p:cNvSpPr/>
          <p:nvPr/>
        </p:nvSpPr>
        <p:spPr>
          <a:xfrm>
            <a:off x="2081213" y="2165350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Freeform 98"/>
          <p:cNvSpPr/>
          <p:nvPr/>
        </p:nvSpPr>
        <p:spPr>
          <a:xfrm>
            <a:off x="2081213" y="3717925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Arc 99"/>
          <p:cNvSpPr/>
          <p:nvPr/>
        </p:nvSpPr>
        <p:spPr>
          <a:xfrm>
            <a:off x="957263" y="2046288"/>
            <a:ext cx="2600325" cy="2617787"/>
          </a:xfrm>
          <a:prstGeom prst="arc">
            <a:avLst>
              <a:gd name="adj1" fmla="val 15839463"/>
              <a:gd name="adj2" fmla="val 320401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Freeform 100"/>
          <p:cNvSpPr/>
          <p:nvPr/>
        </p:nvSpPr>
        <p:spPr>
          <a:xfrm>
            <a:off x="630238" y="2005013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Freeform 101"/>
          <p:cNvSpPr/>
          <p:nvPr/>
        </p:nvSpPr>
        <p:spPr>
          <a:xfrm>
            <a:off x="1622425" y="3748088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Freeform 119"/>
          <p:cNvSpPr/>
          <p:nvPr/>
        </p:nvSpPr>
        <p:spPr>
          <a:xfrm>
            <a:off x="630238" y="3289300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Freeform 120"/>
          <p:cNvSpPr/>
          <p:nvPr/>
        </p:nvSpPr>
        <p:spPr>
          <a:xfrm>
            <a:off x="1636713" y="4191000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Arc 151"/>
          <p:cNvSpPr/>
          <p:nvPr/>
        </p:nvSpPr>
        <p:spPr>
          <a:xfrm>
            <a:off x="615951" y="1220788"/>
            <a:ext cx="2809638" cy="3746997"/>
          </a:xfrm>
          <a:prstGeom prst="arc">
            <a:avLst>
              <a:gd name="adj1" fmla="val 3195533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Oval 152"/>
          <p:cNvSpPr/>
          <p:nvPr/>
        </p:nvSpPr>
        <p:spPr bwMode="auto">
          <a:xfrm>
            <a:off x="4614306" y="367543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6" name="Oval 175"/>
          <p:cNvSpPr/>
          <p:nvPr/>
        </p:nvSpPr>
        <p:spPr bwMode="auto">
          <a:xfrm>
            <a:off x="2568530" y="338097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7" name="Oval 176"/>
          <p:cNvSpPr/>
          <p:nvPr/>
        </p:nvSpPr>
        <p:spPr bwMode="auto">
          <a:xfrm>
            <a:off x="2971485" y="297802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8" name="Oval 177"/>
          <p:cNvSpPr/>
          <p:nvPr/>
        </p:nvSpPr>
        <p:spPr bwMode="auto">
          <a:xfrm>
            <a:off x="1561140" y="293152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" name="Freeform 178"/>
          <p:cNvSpPr/>
          <p:nvPr/>
        </p:nvSpPr>
        <p:spPr>
          <a:xfrm>
            <a:off x="1597025" y="2968625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" name="Freeform 179"/>
          <p:cNvSpPr/>
          <p:nvPr/>
        </p:nvSpPr>
        <p:spPr>
          <a:xfrm>
            <a:off x="1576388" y="2070100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" name="Freeform 180"/>
          <p:cNvSpPr/>
          <p:nvPr/>
        </p:nvSpPr>
        <p:spPr>
          <a:xfrm>
            <a:off x="635000" y="2927350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2" name="Freeform 181"/>
          <p:cNvSpPr/>
          <p:nvPr/>
        </p:nvSpPr>
        <p:spPr>
          <a:xfrm>
            <a:off x="2138363" y="2163763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Freeform 182"/>
          <p:cNvSpPr/>
          <p:nvPr/>
        </p:nvSpPr>
        <p:spPr>
          <a:xfrm>
            <a:off x="2603500" y="3419475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" name="Freeform 183"/>
          <p:cNvSpPr/>
          <p:nvPr/>
        </p:nvSpPr>
        <p:spPr>
          <a:xfrm>
            <a:off x="2092325" y="3433763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" name="Freeform 184"/>
          <p:cNvSpPr/>
          <p:nvPr/>
        </p:nvSpPr>
        <p:spPr>
          <a:xfrm>
            <a:off x="2138363" y="2117725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6" name="Freeform 185"/>
          <p:cNvSpPr/>
          <p:nvPr/>
        </p:nvSpPr>
        <p:spPr>
          <a:xfrm>
            <a:off x="2619375" y="3016250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7" name="Freeform 186"/>
          <p:cNvSpPr/>
          <p:nvPr/>
        </p:nvSpPr>
        <p:spPr>
          <a:xfrm>
            <a:off x="2981325" y="3032125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8" name="Oval 187"/>
          <p:cNvSpPr/>
          <p:nvPr/>
        </p:nvSpPr>
        <p:spPr bwMode="auto">
          <a:xfrm>
            <a:off x="7109531" y="190862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9" name="Oval 188"/>
          <p:cNvSpPr/>
          <p:nvPr/>
        </p:nvSpPr>
        <p:spPr bwMode="auto">
          <a:xfrm>
            <a:off x="8240909" y="477581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0" name="Oval 189"/>
          <p:cNvSpPr/>
          <p:nvPr/>
        </p:nvSpPr>
        <p:spPr bwMode="auto">
          <a:xfrm>
            <a:off x="6257127" y="3566946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1" name="Oval 190"/>
          <p:cNvSpPr/>
          <p:nvPr/>
        </p:nvSpPr>
        <p:spPr bwMode="auto">
          <a:xfrm>
            <a:off x="7450497" y="3427460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2" name="Oval 191"/>
          <p:cNvSpPr/>
          <p:nvPr/>
        </p:nvSpPr>
        <p:spPr bwMode="auto">
          <a:xfrm>
            <a:off x="6086645" y="3907908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3" name="Freeform 192"/>
          <p:cNvSpPr/>
          <p:nvPr/>
        </p:nvSpPr>
        <p:spPr>
          <a:xfrm>
            <a:off x="4633913" y="1946275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1960563" y="1758950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95" name="Rectangle 194"/>
          <p:cNvSpPr/>
          <p:nvPr/>
        </p:nvSpPr>
        <p:spPr bwMode="auto">
          <a:xfrm>
            <a:off x="7299325" y="1884363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96" name="Rectangle 195"/>
          <p:cNvSpPr/>
          <p:nvPr/>
        </p:nvSpPr>
        <p:spPr bwMode="auto">
          <a:xfrm>
            <a:off x="7962900" y="48244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4359275" y="3384550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198" name="Straight Connector 197"/>
          <p:cNvCxnSpPr/>
          <p:nvPr/>
        </p:nvCxnSpPr>
        <p:spPr>
          <a:xfrm rot="5400000" flipH="1" flipV="1">
            <a:off x="5954712" y="2628901"/>
            <a:ext cx="1922463" cy="48101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Oval 198"/>
          <p:cNvSpPr/>
          <p:nvPr/>
        </p:nvSpPr>
        <p:spPr bwMode="auto">
          <a:xfrm>
            <a:off x="6629085" y="383041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" name="Rectangle 199"/>
          <p:cNvSpPr/>
          <p:nvPr/>
        </p:nvSpPr>
        <p:spPr bwMode="auto">
          <a:xfrm>
            <a:off x="6845300" y="3695700"/>
            <a:ext cx="179388" cy="17938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201" name="Oval Callout 200"/>
          <p:cNvSpPr/>
          <p:nvPr/>
        </p:nvSpPr>
        <p:spPr>
          <a:xfrm>
            <a:off x="5037138" y="1744663"/>
            <a:ext cx="666750" cy="884237"/>
          </a:xfrm>
          <a:prstGeom prst="wedgeEllipseCallout">
            <a:avLst>
              <a:gd name="adj1" fmla="val 71889"/>
              <a:gd name="adj2" fmla="val 79759"/>
            </a:avLst>
          </a:prstGeom>
          <a:solidFill>
            <a:srgbClr val="0070C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2" name="Oval Callout 201"/>
          <p:cNvSpPr/>
          <p:nvPr/>
        </p:nvSpPr>
        <p:spPr>
          <a:xfrm>
            <a:off x="5067300" y="4178300"/>
            <a:ext cx="666750" cy="882650"/>
          </a:xfrm>
          <a:prstGeom prst="wedgeEllipseCallout">
            <a:avLst>
              <a:gd name="adj1" fmla="val 109098"/>
              <a:gd name="adj2" fmla="val -57083"/>
            </a:avLst>
          </a:prstGeom>
          <a:solidFill>
            <a:schemeClr val="tx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3" name="Oval Callout 202"/>
          <p:cNvSpPr/>
          <p:nvPr/>
        </p:nvSpPr>
        <p:spPr>
          <a:xfrm>
            <a:off x="8167688" y="1916113"/>
            <a:ext cx="666750" cy="882650"/>
          </a:xfrm>
          <a:prstGeom prst="wedgeEllipseCallout">
            <a:avLst>
              <a:gd name="adj1" fmla="val -125785"/>
              <a:gd name="adj2" fmla="val 107830"/>
            </a:avLst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2328863" y="31892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206" name="Rectangle 205"/>
          <p:cNvSpPr/>
          <p:nvPr/>
        </p:nvSpPr>
        <p:spPr bwMode="auto">
          <a:xfrm>
            <a:off x="3065463" y="27908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207" name="Rectangle 206"/>
          <p:cNvSpPr/>
          <p:nvPr/>
        </p:nvSpPr>
        <p:spPr bwMode="auto">
          <a:xfrm>
            <a:off x="1266825" y="26876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209" name="Oval Callout 208"/>
          <p:cNvSpPr/>
          <p:nvPr/>
        </p:nvSpPr>
        <p:spPr>
          <a:xfrm>
            <a:off x="0" y="1597025"/>
            <a:ext cx="1114425" cy="882650"/>
          </a:xfrm>
          <a:prstGeom prst="wedgeEllipseCallout">
            <a:avLst>
              <a:gd name="adj1" fmla="val 102509"/>
              <a:gd name="adj2" fmla="val -2225"/>
            </a:avLst>
          </a:prstGeom>
          <a:solidFill>
            <a:srgbClr val="0070C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=4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0" name="Oval Callout 209"/>
          <p:cNvSpPr/>
          <p:nvPr/>
        </p:nvSpPr>
        <p:spPr>
          <a:xfrm>
            <a:off x="0" y="4379913"/>
            <a:ext cx="1143000" cy="882650"/>
          </a:xfrm>
          <a:prstGeom prst="wedgeEllipseCallout">
            <a:avLst>
              <a:gd name="adj1" fmla="val 103350"/>
              <a:gd name="adj2" fmla="val 15914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=4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" name="Oval Callout 210"/>
          <p:cNvSpPr/>
          <p:nvPr/>
        </p:nvSpPr>
        <p:spPr>
          <a:xfrm>
            <a:off x="3413125" y="1851025"/>
            <a:ext cx="1173163" cy="882650"/>
          </a:xfrm>
          <a:prstGeom prst="wedgeEllipseCallout">
            <a:avLst>
              <a:gd name="adj1" fmla="val -55508"/>
              <a:gd name="adj2" fmla="val 49987"/>
            </a:avLst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=5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" name="Oval 213"/>
          <p:cNvSpPr/>
          <p:nvPr/>
        </p:nvSpPr>
        <p:spPr bwMode="auto">
          <a:xfrm>
            <a:off x="6892558" y="3241485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603619" y="3224398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1552018" y="2932552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2081543" y="2064977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Oval 102"/>
          <p:cNvSpPr/>
          <p:nvPr/>
        </p:nvSpPr>
        <p:spPr bwMode="auto">
          <a:xfrm>
            <a:off x="2962363" y="2979047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Oval 103"/>
          <p:cNvSpPr/>
          <p:nvPr/>
        </p:nvSpPr>
        <p:spPr bwMode="auto">
          <a:xfrm>
            <a:off x="2986395" y="4335552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Oval 104"/>
          <p:cNvSpPr/>
          <p:nvPr/>
        </p:nvSpPr>
        <p:spPr bwMode="auto">
          <a:xfrm>
            <a:off x="1586892" y="4128748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2559408" y="3382003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Oval 107"/>
          <p:cNvSpPr/>
          <p:nvPr/>
        </p:nvSpPr>
        <p:spPr bwMode="auto">
          <a:xfrm>
            <a:off x="8231787" y="4776841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7100409" y="1909656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4605184" y="3676461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1135119" y="5312981"/>
            <a:ext cx="6684578" cy="55179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O(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Improvements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14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0" y="1228085"/>
            <a:ext cx="7126014" cy="83557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 =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    = O(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6" name="Rectangle 85"/>
          <p:cNvSpPr/>
          <p:nvPr/>
        </p:nvSpPr>
        <p:spPr>
          <a:xfrm>
            <a:off x="0" y="2331673"/>
            <a:ext cx="7126014" cy="85133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O(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O(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7" name="Rectangle 86"/>
          <p:cNvSpPr/>
          <p:nvPr/>
        </p:nvSpPr>
        <p:spPr>
          <a:xfrm>
            <a:off x="0" y="3482553"/>
            <a:ext cx="7126014" cy="85133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min{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n</a:t>
            </a:r>
            <a:r>
              <a:rPr lang="en-US" sz="2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1/3+</a:t>
            </a:r>
            <a:r>
              <a:rPr lang="en-US" sz="24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ɛ </a:t>
            </a:r>
          </a:p>
          <a:p>
            <a:r>
              <a:rPr lang="en-US" sz="24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O(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4/3+ </a:t>
            </a:r>
            <a:r>
              <a:rPr lang="en-US" sz="2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ɛ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9" name="Rectangle 88"/>
          <p:cNvSpPr/>
          <p:nvPr/>
        </p:nvSpPr>
        <p:spPr>
          <a:xfrm>
            <a:off x="0" y="4712263"/>
            <a:ext cx="7126014" cy="85133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min{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+n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+n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+n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}. lg</a:t>
            </a:r>
            <a:r>
              <a:rPr lang="en-US" sz="2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i="1" baseline="30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O(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lg</a:t>
            </a:r>
            <a:r>
              <a:rPr lang="en-US" sz="20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0" name="Rectangle 89"/>
          <p:cNvSpPr/>
          <p:nvPr/>
        </p:nvSpPr>
        <p:spPr>
          <a:xfrm>
            <a:off x="7132320" y="3455656"/>
            <a:ext cx="2011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(COCOON 2011)</a:t>
            </a:r>
          </a:p>
        </p:txBody>
      </p:sp>
      <p:sp>
        <p:nvSpPr>
          <p:cNvPr id="91" name="Rectangle 90"/>
          <p:cNvSpPr/>
          <p:nvPr/>
        </p:nvSpPr>
        <p:spPr>
          <a:xfrm>
            <a:off x="7151267" y="2312541"/>
            <a:ext cx="13516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Nishat et al.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(GD 2010)</a:t>
            </a:r>
            <a:endParaRPr lang="en-US" dirty="0"/>
          </a:p>
        </p:txBody>
      </p:sp>
      <p:sp>
        <p:nvSpPr>
          <p:cNvPr id="92" name="Rectangle 91"/>
          <p:cNvSpPr/>
          <p:nvPr/>
        </p:nvSpPr>
        <p:spPr>
          <a:xfrm>
            <a:off x="7189074" y="4826040"/>
            <a:ext cx="19549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Presentation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New Techniques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15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71313" y="4466849"/>
            <a:ext cx="8417842" cy="134710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W. Steiger and I. Streinu (1998)</a:t>
            </a:r>
            <a:endParaRPr lang="en-US" sz="105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Given a triangular set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points in general position, in O(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time one can construct a new point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such that the sub-triangles contain prescribed number of points of 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1256698" y="3268729"/>
            <a:ext cx="2626572" cy="5186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-3 = 10 =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1685092" y="2001435"/>
            <a:ext cx="846164" cy="40898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rot="5400000">
            <a:off x="2180725" y="1635664"/>
            <a:ext cx="695322" cy="2254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2531259" y="2015083"/>
            <a:ext cx="665495" cy="63014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ctangle 148"/>
          <p:cNvSpPr/>
          <p:nvPr/>
        </p:nvSpPr>
        <p:spPr>
          <a:xfrm>
            <a:off x="2492042" y="1806530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02" name="Freeform 101"/>
          <p:cNvSpPr/>
          <p:nvPr/>
        </p:nvSpPr>
        <p:spPr>
          <a:xfrm>
            <a:off x="1696967" y="1209931"/>
            <a:ext cx="1555840" cy="1514901"/>
          </a:xfrm>
          <a:custGeom>
            <a:avLst/>
            <a:gdLst>
              <a:gd name="connsiteX0" fmla="*/ 846162 w 1542197"/>
              <a:gd name="connsiteY0" fmla="*/ 0 h 1446663"/>
              <a:gd name="connsiteX1" fmla="*/ 0 w 1542197"/>
              <a:gd name="connsiteY1" fmla="*/ 1146412 h 1446663"/>
              <a:gd name="connsiteX2" fmla="*/ 1542197 w 1542197"/>
              <a:gd name="connsiteY2" fmla="*/ 1446663 h 1446663"/>
              <a:gd name="connsiteX3" fmla="*/ 846162 w 1542197"/>
              <a:gd name="connsiteY3" fmla="*/ 0 h 1446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2197" h="1446663">
                <a:moveTo>
                  <a:pt x="846162" y="0"/>
                </a:moveTo>
                <a:lnTo>
                  <a:pt x="0" y="1146412"/>
                </a:lnTo>
                <a:lnTo>
                  <a:pt x="1542197" y="1446663"/>
                </a:lnTo>
                <a:lnTo>
                  <a:pt x="84616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2486329" y="884664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3059538" y="2645224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en-US" dirty="0"/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 rot="12961659">
            <a:off x="2517463" y="1201799"/>
            <a:ext cx="107785" cy="107785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 rot="12961659">
            <a:off x="1655851" y="2361341"/>
            <a:ext cx="107785" cy="107785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 rot="12961659">
            <a:off x="3179826" y="2650316"/>
            <a:ext cx="107785" cy="107785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 rot="12961659">
            <a:off x="2384275" y="1752620"/>
            <a:ext cx="107785" cy="107785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 rot="12961659">
            <a:off x="2253428" y="2356289"/>
            <a:ext cx="107785" cy="107785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 rot="12961659">
            <a:off x="2823061" y="2509225"/>
            <a:ext cx="107785" cy="107785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 rot="12961659">
            <a:off x="2746455" y="2103624"/>
            <a:ext cx="107785" cy="107785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 rot="12961659">
            <a:off x="2496676" y="2230835"/>
            <a:ext cx="107785" cy="107785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 rot="12961659">
            <a:off x="2628665" y="1768540"/>
            <a:ext cx="107785" cy="107785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 rot="12961659">
            <a:off x="2096393" y="1945964"/>
            <a:ext cx="107785" cy="107785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1530986" y="2372268"/>
            <a:ext cx="2632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dirty="0"/>
          </a:p>
        </p:txBody>
      </p:sp>
      <p:sp>
        <p:nvSpPr>
          <p:cNvPr id="172" name="Rectangle 171"/>
          <p:cNvSpPr/>
          <p:nvPr/>
        </p:nvSpPr>
        <p:spPr>
          <a:xfrm>
            <a:off x="1552925" y="1289409"/>
            <a:ext cx="609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1994358" y="2708306"/>
            <a:ext cx="609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2908758" y="1588954"/>
            <a:ext cx="647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8" name="Group 177"/>
          <p:cNvGrpSpPr/>
          <p:nvPr/>
        </p:nvGrpSpPr>
        <p:grpSpPr>
          <a:xfrm>
            <a:off x="5709945" y="920291"/>
            <a:ext cx="2626572" cy="2902680"/>
            <a:chOff x="5709945" y="920291"/>
            <a:chExt cx="2626572" cy="2902680"/>
          </a:xfrm>
        </p:grpSpPr>
        <p:grpSp>
          <p:nvGrpSpPr>
            <p:cNvPr id="163" name="Group 162"/>
            <p:cNvGrpSpPr/>
            <p:nvPr/>
          </p:nvGrpSpPr>
          <p:grpSpPr>
            <a:xfrm>
              <a:off x="5709945" y="920291"/>
              <a:ext cx="2626572" cy="2902680"/>
              <a:chOff x="5709945" y="955916"/>
              <a:chExt cx="2626572" cy="2902680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5709945" y="3339981"/>
                <a:ext cx="2626572" cy="51861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j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 -3 = 10 =</a:t>
                </a:r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n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22" name="Straight Connector 121"/>
              <p:cNvCxnSpPr/>
              <p:nvPr/>
            </p:nvCxnSpPr>
            <p:spPr>
              <a:xfrm flipV="1">
                <a:off x="6138339" y="2220686"/>
                <a:ext cx="915604" cy="260987"/>
              </a:xfrm>
              <a:prstGeom prst="line">
                <a:avLst/>
              </a:prstGeom>
              <a:ln w="19050">
                <a:solidFill>
                  <a:srgbClr val="00D05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6602048" y="1761383"/>
                <a:ext cx="844771" cy="63059"/>
              </a:xfrm>
              <a:prstGeom prst="line">
                <a:avLst/>
              </a:prstGeom>
              <a:ln w="19050">
                <a:solidFill>
                  <a:srgbClr val="00D05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7051249" y="2205872"/>
                <a:ext cx="598752" cy="510604"/>
              </a:xfrm>
              <a:prstGeom prst="line">
                <a:avLst/>
              </a:prstGeom>
              <a:ln w="19050">
                <a:solidFill>
                  <a:srgbClr val="00D05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Rectangle 124"/>
              <p:cNvSpPr/>
              <p:nvPr/>
            </p:nvSpPr>
            <p:spPr>
              <a:xfrm>
                <a:off x="6733075" y="1983672"/>
                <a:ext cx="35298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i="1" dirty="0" smtClean="0">
                    <a:solidFill>
                      <a:srgbClr val="00D05E"/>
                    </a:solidFill>
                    <a:latin typeface="Times New Roman" pitchFamily="18" charset="0"/>
                    <a:cs typeface="Times New Roman" pitchFamily="18" charset="0"/>
                  </a:rPr>
                  <a:t>m'</a:t>
                </a:r>
                <a:endParaRPr lang="en-US" sz="1400" dirty="0">
                  <a:solidFill>
                    <a:srgbClr val="00D05E"/>
                  </a:solidFill>
                </a:endParaRPr>
              </a:p>
            </p:txBody>
          </p:sp>
          <p:sp>
            <p:nvSpPr>
              <p:cNvPr id="126" name="Freeform 125"/>
              <p:cNvSpPr/>
              <p:nvPr/>
            </p:nvSpPr>
            <p:spPr>
              <a:xfrm>
                <a:off x="6164353" y="1281183"/>
                <a:ext cx="1555840" cy="1514901"/>
              </a:xfrm>
              <a:custGeom>
                <a:avLst/>
                <a:gdLst>
                  <a:gd name="connsiteX0" fmla="*/ 846162 w 1542197"/>
                  <a:gd name="connsiteY0" fmla="*/ 0 h 1446663"/>
                  <a:gd name="connsiteX1" fmla="*/ 0 w 1542197"/>
                  <a:gd name="connsiteY1" fmla="*/ 1146412 h 1446663"/>
                  <a:gd name="connsiteX2" fmla="*/ 1542197 w 1542197"/>
                  <a:gd name="connsiteY2" fmla="*/ 1446663 h 1446663"/>
                  <a:gd name="connsiteX3" fmla="*/ 846162 w 1542197"/>
                  <a:gd name="connsiteY3" fmla="*/ 0 h 14466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42197" h="1446663">
                    <a:moveTo>
                      <a:pt x="846162" y="0"/>
                    </a:moveTo>
                    <a:lnTo>
                      <a:pt x="0" y="1146412"/>
                    </a:lnTo>
                    <a:lnTo>
                      <a:pt x="1542197" y="1446663"/>
                    </a:lnTo>
                    <a:lnTo>
                      <a:pt x="846162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6939576" y="955916"/>
                <a:ext cx="2872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en-US" dirty="0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7512785" y="2716476"/>
                <a:ext cx="2744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 smtClean="0">
                    <a:latin typeface="Times New Roman" pitchFamily="18" charset="0"/>
                    <a:cs typeface="Times New Roman" pitchFamily="18" charset="0"/>
                  </a:rPr>
                  <a:t>z</a:t>
                </a:r>
                <a:endParaRPr lang="en-US" dirty="0"/>
              </a:p>
            </p:txBody>
          </p:sp>
          <p:sp>
            <p:nvSpPr>
              <p:cNvPr id="130" name="Oval 129"/>
              <p:cNvSpPr>
                <a:spLocks noChangeAspect="1"/>
              </p:cNvSpPr>
              <p:nvPr/>
            </p:nvSpPr>
            <p:spPr>
              <a:xfrm rot="12961659">
                <a:off x="6970710" y="1273051"/>
                <a:ext cx="107785" cy="107785"/>
              </a:xfrm>
              <a:prstGeom prst="ellipse">
                <a:avLst/>
              </a:prstGeom>
              <a:solidFill>
                <a:schemeClr val="bg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42" name="Oval 141"/>
              <p:cNvSpPr>
                <a:spLocks noChangeAspect="1"/>
              </p:cNvSpPr>
              <p:nvPr/>
            </p:nvSpPr>
            <p:spPr>
              <a:xfrm rot="12961659">
                <a:off x="6109098" y="2432593"/>
                <a:ext cx="107785" cy="107785"/>
              </a:xfrm>
              <a:prstGeom prst="ellipse">
                <a:avLst/>
              </a:prstGeom>
              <a:solidFill>
                <a:schemeClr val="bg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43" name="Oval 142"/>
              <p:cNvSpPr>
                <a:spLocks noChangeAspect="1"/>
              </p:cNvSpPr>
              <p:nvPr/>
            </p:nvSpPr>
            <p:spPr>
              <a:xfrm rot="12961659">
                <a:off x="7633073" y="2721568"/>
                <a:ext cx="107785" cy="107785"/>
              </a:xfrm>
              <a:prstGeom prst="ellipse">
                <a:avLst/>
              </a:prstGeom>
              <a:solidFill>
                <a:schemeClr val="bg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44" name="Oval 143"/>
              <p:cNvSpPr>
                <a:spLocks noChangeAspect="1"/>
              </p:cNvSpPr>
              <p:nvPr/>
            </p:nvSpPr>
            <p:spPr>
              <a:xfrm rot="12961659">
                <a:off x="6837522" y="1823872"/>
                <a:ext cx="107785" cy="107785"/>
              </a:xfrm>
              <a:prstGeom prst="ellipse">
                <a:avLst/>
              </a:prstGeom>
              <a:solidFill>
                <a:schemeClr val="bg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45" name="Oval 144"/>
              <p:cNvSpPr>
                <a:spLocks noChangeAspect="1"/>
              </p:cNvSpPr>
              <p:nvPr/>
            </p:nvSpPr>
            <p:spPr>
              <a:xfrm rot="12961659">
                <a:off x="6706675" y="2427541"/>
                <a:ext cx="107785" cy="107785"/>
              </a:xfrm>
              <a:prstGeom prst="ellipse">
                <a:avLst/>
              </a:prstGeom>
              <a:solidFill>
                <a:schemeClr val="bg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54" name="Oval 153"/>
              <p:cNvSpPr>
                <a:spLocks noChangeAspect="1"/>
              </p:cNvSpPr>
              <p:nvPr/>
            </p:nvSpPr>
            <p:spPr>
              <a:xfrm rot="12961659">
                <a:off x="7276308" y="2580477"/>
                <a:ext cx="107785" cy="107785"/>
              </a:xfrm>
              <a:prstGeom prst="ellipse">
                <a:avLst/>
              </a:prstGeom>
              <a:solidFill>
                <a:schemeClr val="bg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55" name="Oval 154"/>
              <p:cNvSpPr>
                <a:spLocks noChangeAspect="1"/>
              </p:cNvSpPr>
              <p:nvPr/>
            </p:nvSpPr>
            <p:spPr>
              <a:xfrm rot="12961659">
                <a:off x="7199702" y="2174876"/>
                <a:ext cx="107785" cy="107785"/>
              </a:xfrm>
              <a:prstGeom prst="ellipse">
                <a:avLst/>
              </a:prstGeom>
              <a:solidFill>
                <a:schemeClr val="bg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56" name="Oval 155"/>
              <p:cNvSpPr>
                <a:spLocks noChangeAspect="1"/>
              </p:cNvSpPr>
              <p:nvPr/>
            </p:nvSpPr>
            <p:spPr>
              <a:xfrm rot="12961659">
                <a:off x="6949923" y="2302087"/>
                <a:ext cx="107785" cy="107785"/>
              </a:xfrm>
              <a:prstGeom prst="ellipse">
                <a:avLst/>
              </a:prstGeom>
              <a:solidFill>
                <a:schemeClr val="bg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57" name="Oval 156"/>
              <p:cNvSpPr>
                <a:spLocks noChangeAspect="1"/>
              </p:cNvSpPr>
              <p:nvPr/>
            </p:nvSpPr>
            <p:spPr>
              <a:xfrm rot="12961659">
                <a:off x="7081912" y="1839792"/>
                <a:ext cx="107785" cy="107785"/>
              </a:xfrm>
              <a:prstGeom prst="ellipse">
                <a:avLst/>
              </a:prstGeom>
              <a:solidFill>
                <a:schemeClr val="bg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58" name="Oval 157"/>
              <p:cNvSpPr>
                <a:spLocks noChangeAspect="1"/>
              </p:cNvSpPr>
              <p:nvPr/>
            </p:nvSpPr>
            <p:spPr>
              <a:xfrm rot="12961659">
                <a:off x="6549640" y="2017216"/>
                <a:ext cx="107785" cy="107785"/>
              </a:xfrm>
              <a:prstGeom prst="ellipse">
                <a:avLst/>
              </a:prstGeom>
              <a:solidFill>
                <a:schemeClr val="bg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5984233" y="2443520"/>
                <a:ext cx="26329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i="1" dirty="0" smtClean="0">
                    <a:latin typeface="Times New Roman" pitchFamily="18" charset="0"/>
                    <a:cs typeface="Times New Roman" pitchFamily="18" charset="0"/>
                  </a:rPr>
                  <a:t>y</a:t>
                </a:r>
                <a:endParaRPr lang="en-US" dirty="0"/>
              </a:p>
            </p:txBody>
          </p:sp>
        </p:grpSp>
        <p:sp>
          <p:nvSpPr>
            <p:cNvPr id="175" name="Rectangle 174"/>
            <p:cNvSpPr/>
            <p:nvPr/>
          </p:nvSpPr>
          <p:spPr>
            <a:xfrm>
              <a:off x="6077629" y="1289407"/>
              <a:ext cx="6094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i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 4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6519062" y="2708304"/>
              <a:ext cx="6094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j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 5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7433462" y="1588952"/>
              <a:ext cx="6479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k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 4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New Techniques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16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77917" y="3725859"/>
            <a:ext cx="8150773" cy="59388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partition 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 the interior points into subtriangles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is unique !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256698" y="884664"/>
            <a:ext cx="7079819" cy="2938307"/>
            <a:chOff x="1256698" y="884664"/>
            <a:chExt cx="7079819" cy="2938307"/>
          </a:xfrm>
        </p:grpSpPr>
        <p:sp>
          <p:nvSpPr>
            <p:cNvPr id="129" name="Rectangle 128"/>
            <p:cNvSpPr/>
            <p:nvPr/>
          </p:nvSpPr>
          <p:spPr>
            <a:xfrm>
              <a:off x="1256698" y="3268729"/>
              <a:ext cx="2626572" cy="51861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) -3 = 10 =</a:t>
              </a:r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n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6" name="Straight Connector 145"/>
            <p:cNvCxnSpPr/>
            <p:nvPr/>
          </p:nvCxnSpPr>
          <p:spPr>
            <a:xfrm flipV="1">
              <a:off x="1685092" y="2001435"/>
              <a:ext cx="846164" cy="40898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5400000">
              <a:off x="2180725" y="1635664"/>
              <a:ext cx="695322" cy="2254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2531259" y="2015083"/>
              <a:ext cx="665495" cy="6301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Rectangle 148"/>
            <p:cNvSpPr/>
            <p:nvPr/>
          </p:nvSpPr>
          <p:spPr>
            <a:xfrm>
              <a:off x="2492042" y="1806530"/>
              <a:ext cx="3145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102" name="Freeform 101"/>
            <p:cNvSpPr/>
            <p:nvPr/>
          </p:nvSpPr>
          <p:spPr>
            <a:xfrm>
              <a:off x="1696967" y="1209931"/>
              <a:ext cx="1555840" cy="1514901"/>
            </a:xfrm>
            <a:custGeom>
              <a:avLst/>
              <a:gdLst>
                <a:gd name="connsiteX0" fmla="*/ 846162 w 1542197"/>
                <a:gd name="connsiteY0" fmla="*/ 0 h 1446663"/>
                <a:gd name="connsiteX1" fmla="*/ 0 w 1542197"/>
                <a:gd name="connsiteY1" fmla="*/ 1146412 h 1446663"/>
                <a:gd name="connsiteX2" fmla="*/ 1542197 w 1542197"/>
                <a:gd name="connsiteY2" fmla="*/ 1446663 h 1446663"/>
                <a:gd name="connsiteX3" fmla="*/ 846162 w 1542197"/>
                <a:gd name="connsiteY3" fmla="*/ 0 h 1446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2197" h="1446663">
                  <a:moveTo>
                    <a:pt x="846162" y="0"/>
                  </a:moveTo>
                  <a:lnTo>
                    <a:pt x="0" y="1146412"/>
                  </a:lnTo>
                  <a:lnTo>
                    <a:pt x="1542197" y="1446663"/>
                  </a:lnTo>
                  <a:lnTo>
                    <a:pt x="846162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486329" y="884664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dirty="0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059538" y="2645224"/>
              <a:ext cx="2744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z</a:t>
              </a:r>
              <a:endParaRPr lang="en-US" dirty="0"/>
            </a:p>
          </p:txBody>
        </p:sp>
        <p:sp>
          <p:nvSpPr>
            <p:cNvPr id="139" name="Oval 138"/>
            <p:cNvSpPr>
              <a:spLocks noChangeAspect="1"/>
            </p:cNvSpPr>
            <p:nvPr/>
          </p:nvSpPr>
          <p:spPr>
            <a:xfrm rot="12961659">
              <a:off x="2517463" y="1201799"/>
              <a:ext cx="107785" cy="107785"/>
            </a:xfrm>
            <a:prstGeom prst="ellipse">
              <a:avLst/>
            </a:prstGeom>
            <a:solidFill>
              <a:schemeClr val="bg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0" name="Oval 139"/>
            <p:cNvSpPr>
              <a:spLocks noChangeAspect="1"/>
            </p:cNvSpPr>
            <p:nvPr/>
          </p:nvSpPr>
          <p:spPr>
            <a:xfrm rot="12961659">
              <a:off x="1655851" y="2361341"/>
              <a:ext cx="107785" cy="107785"/>
            </a:xfrm>
            <a:prstGeom prst="ellipse">
              <a:avLst/>
            </a:prstGeom>
            <a:solidFill>
              <a:schemeClr val="bg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1" name="Oval 140"/>
            <p:cNvSpPr>
              <a:spLocks noChangeAspect="1"/>
            </p:cNvSpPr>
            <p:nvPr/>
          </p:nvSpPr>
          <p:spPr>
            <a:xfrm rot="12961659">
              <a:off x="3179826" y="2650316"/>
              <a:ext cx="107785" cy="107785"/>
            </a:xfrm>
            <a:prstGeom prst="ellipse">
              <a:avLst/>
            </a:prstGeom>
            <a:solidFill>
              <a:schemeClr val="bg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32" name="Oval 131"/>
            <p:cNvSpPr>
              <a:spLocks noChangeAspect="1"/>
            </p:cNvSpPr>
            <p:nvPr/>
          </p:nvSpPr>
          <p:spPr>
            <a:xfrm rot="12961659">
              <a:off x="2384275" y="1752620"/>
              <a:ext cx="107785" cy="107785"/>
            </a:xfrm>
            <a:prstGeom prst="ellipse">
              <a:avLst/>
            </a:prstGeom>
            <a:solidFill>
              <a:schemeClr val="bg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33" name="Oval 132"/>
            <p:cNvSpPr>
              <a:spLocks noChangeAspect="1"/>
            </p:cNvSpPr>
            <p:nvPr/>
          </p:nvSpPr>
          <p:spPr>
            <a:xfrm rot="12961659">
              <a:off x="2253428" y="2356289"/>
              <a:ext cx="107785" cy="107785"/>
            </a:xfrm>
            <a:prstGeom prst="ellipse">
              <a:avLst/>
            </a:prstGeom>
            <a:solidFill>
              <a:schemeClr val="bg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34" name="Oval 133"/>
            <p:cNvSpPr>
              <a:spLocks noChangeAspect="1"/>
            </p:cNvSpPr>
            <p:nvPr/>
          </p:nvSpPr>
          <p:spPr>
            <a:xfrm rot="12961659">
              <a:off x="2823061" y="2509225"/>
              <a:ext cx="107785" cy="107785"/>
            </a:xfrm>
            <a:prstGeom prst="ellipse">
              <a:avLst/>
            </a:prstGeom>
            <a:solidFill>
              <a:schemeClr val="bg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35" name="Oval 134"/>
            <p:cNvSpPr>
              <a:spLocks noChangeAspect="1"/>
            </p:cNvSpPr>
            <p:nvPr/>
          </p:nvSpPr>
          <p:spPr>
            <a:xfrm rot="12961659">
              <a:off x="2746455" y="2103624"/>
              <a:ext cx="107785" cy="107785"/>
            </a:xfrm>
            <a:prstGeom prst="ellipse">
              <a:avLst/>
            </a:prstGeom>
            <a:solidFill>
              <a:schemeClr val="bg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36" name="Oval 135"/>
            <p:cNvSpPr>
              <a:spLocks noChangeAspect="1"/>
            </p:cNvSpPr>
            <p:nvPr/>
          </p:nvSpPr>
          <p:spPr>
            <a:xfrm rot="12961659">
              <a:off x="2496676" y="2230835"/>
              <a:ext cx="107785" cy="107785"/>
            </a:xfrm>
            <a:prstGeom prst="ellipse">
              <a:avLst/>
            </a:prstGeom>
            <a:solidFill>
              <a:schemeClr val="bg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37" name="Oval 136"/>
            <p:cNvSpPr>
              <a:spLocks noChangeAspect="1"/>
            </p:cNvSpPr>
            <p:nvPr/>
          </p:nvSpPr>
          <p:spPr>
            <a:xfrm rot="12961659">
              <a:off x="2628665" y="1768540"/>
              <a:ext cx="107785" cy="107785"/>
            </a:xfrm>
            <a:prstGeom prst="ellipse">
              <a:avLst/>
            </a:prstGeom>
            <a:solidFill>
              <a:schemeClr val="bg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38" name="Oval 137"/>
            <p:cNvSpPr>
              <a:spLocks noChangeAspect="1"/>
            </p:cNvSpPr>
            <p:nvPr/>
          </p:nvSpPr>
          <p:spPr>
            <a:xfrm rot="12961659">
              <a:off x="2096393" y="1945964"/>
              <a:ext cx="107785" cy="107785"/>
            </a:xfrm>
            <a:prstGeom prst="ellipse">
              <a:avLst/>
            </a:prstGeom>
            <a:solidFill>
              <a:schemeClr val="bg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1530986" y="2372268"/>
              <a:ext cx="26329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dirty="0"/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1552925" y="1289409"/>
              <a:ext cx="6094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i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 4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1994358" y="2708306"/>
              <a:ext cx="6094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j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 5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2908758" y="1588954"/>
              <a:ext cx="6479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k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 4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" name="Group 177"/>
            <p:cNvGrpSpPr/>
            <p:nvPr/>
          </p:nvGrpSpPr>
          <p:grpSpPr>
            <a:xfrm>
              <a:off x="5709945" y="920291"/>
              <a:ext cx="2626572" cy="2902680"/>
              <a:chOff x="5709945" y="920291"/>
              <a:chExt cx="2626572" cy="2902680"/>
            </a:xfrm>
          </p:grpSpPr>
          <p:grpSp>
            <p:nvGrpSpPr>
              <p:cNvPr id="3" name="Group 162"/>
              <p:cNvGrpSpPr/>
              <p:nvPr/>
            </p:nvGrpSpPr>
            <p:grpSpPr>
              <a:xfrm>
                <a:off x="5709945" y="920291"/>
                <a:ext cx="2626572" cy="2902680"/>
                <a:chOff x="5709945" y="955916"/>
                <a:chExt cx="2626572" cy="2902680"/>
              </a:xfrm>
            </p:grpSpPr>
            <p:sp>
              <p:nvSpPr>
                <p:cNvPr id="121" name="Rectangle 120"/>
                <p:cNvSpPr/>
                <p:nvPr/>
              </p:nvSpPr>
              <p:spPr>
                <a:xfrm>
                  <a:off x="5709945" y="3339981"/>
                  <a:ext cx="2626572" cy="51861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(</a:t>
                  </a:r>
                  <a:r>
                    <a:rPr lang="en-US" i="1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r>
                    <a:rPr lang="en-US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+</a:t>
                  </a:r>
                  <a:r>
                    <a:rPr lang="en-US" i="1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j</a:t>
                  </a:r>
                  <a:r>
                    <a:rPr lang="en-US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+</a:t>
                  </a:r>
                  <a:r>
                    <a:rPr lang="en-US" i="1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k</a:t>
                  </a:r>
                  <a:r>
                    <a:rPr lang="en-US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) -3 = 10 =</a:t>
                  </a:r>
                  <a:r>
                    <a:rPr lang="en-US" i="1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 n</a:t>
                  </a:r>
                  <a:endParaRPr lang="en-US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122" name="Straight Connector 121"/>
                <p:cNvCxnSpPr/>
                <p:nvPr/>
              </p:nvCxnSpPr>
              <p:spPr>
                <a:xfrm flipV="1">
                  <a:off x="6138339" y="2220686"/>
                  <a:ext cx="915604" cy="260987"/>
                </a:xfrm>
                <a:prstGeom prst="line">
                  <a:avLst/>
                </a:prstGeom>
                <a:ln w="19050">
                  <a:solidFill>
                    <a:srgbClr val="00D05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 flipH="1">
                  <a:off x="6602048" y="1761383"/>
                  <a:ext cx="844771" cy="63059"/>
                </a:xfrm>
                <a:prstGeom prst="line">
                  <a:avLst/>
                </a:prstGeom>
                <a:ln w="19050">
                  <a:solidFill>
                    <a:srgbClr val="00D05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>
                  <a:off x="7051249" y="2205872"/>
                  <a:ext cx="598752" cy="510604"/>
                </a:xfrm>
                <a:prstGeom prst="line">
                  <a:avLst/>
                </a:prstGeom>
                <a:ln w="19050">
                  <a:solidFill>
                    <a:srgbClr val="00D05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5" name="Rectangle 124"/>
                <p:cNvSpPr/>
                <p:nvPr/>
              </p:nvSpPr>
              <p:spPr>
                <a:xfrm>
                  <a:off x="6733075" y="1983672"/>
                  <a:ext cx="352982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400" i="1" dirty="0" smtClean="0">
                      <a:solidFill>
                        <a:srgbClr val="00D05E"/>
                      </a:solidFill>
                      <a:latin typeface="Times New Roman" pitchFamily="18" charset="0"/>
                      <a:cs typeface="Times New Roman" pitchFamily="18" charset="0"/>
                    </a:rPr>
                    <a:t>m'</a:t>
                  </a:r>
                  <a:endParaRPr lang="en-US" sz="1400" dirty="0">
                    <a:solidFill>
                      <a:srgbClr val="00D05E"/>
                    </a:solidFill>
                  </a:endParaRPr>
                </a:p>
              </p:txBody>
            </p:sp>
            <p:sp>
              <p:nvSpPr>
                <p:cNvPr id="126" name="Freeform 125"/>
                <p:cNvSpPr/>
                <p:nvPr/>
              </p:nvSpPr>
              <p:spPr>
                <a:xfrm>
                  <a:off x="6164353" y="1281183"/>
                  <a:ext cx="1555840" cy="1514901"/>
                </a:xfrm>
                <a:custGeom>
                  <a:avLst/>
                  <a:gdLst>
                    <a:gd name="connsiteX0" fmla="*/ 846162 w 1542197"/>
                    <a:gd name="connsiteY0" fmla="*/ 0 h 1446663"/>
                    <a:gd name="connsiteX1" fmla="*/ 0 w 1542197"/>
                    <a:gd name="connsiteY1" fmla="*/ 1146412 h 1446663"/>
                    <a:gd name="connsiteX2" fmla="*/ 1542197 w 1542197"/>
                    <a:gd name="connsiteY2" fmla="*/ 1446663 h 1446663"/>
                    <a:gd name="connsiteX3" fmla="*/ 846162 w 1542197"/>
                    <a:gd name="connsiteY3" fmla="*/ 0 h 14466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542197" h="1446663">
                      <a:moveTo>
                        <a:pt x="846162" y="0"/>
                      </a:moveTo>
                      <a:lnTo>
                        <a:pt x="0" y="1146412"/>
                      </a:lnTo>
                      <a:lnTo>
                        <a:pt x="1542197" y="1446663"/>
                      </a:lnTo>
                      <a:lnTo>
                        <a:pt x="846162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7" name="Rectangle 126"/>
                <p:cNvSpPr/>
                <p:nvPr/>
              </p:nvSpPr>
              <p:spPr>
                <a:xfrm>
                  <a:off x="6939576" y="955916"/>
                  <a:ext cx="2872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i="1" dirty="0" smtClean="0">
                      <a:latin typeface="Times New Roman" pitchFamily="18" charset="0"/>
                      <a:cs typeface="Times New Roman" pitchFamily="18" charset="0"/>
                    </a:rPr>
                    <a:t>x</a:t>
                  </a:r>
                  <a:endParaRPr lang="en-US" dirty="0"/>
                </a:p>
              </p:txBody>
            </p:sp>
            <p:sp>
              <p:nvSpPr>
                <p:cNvPr id="128" name="Rectangle 127"/>
                <p:cNvSpPr/>
                <p:nvPr/>
              </p:nvSpPr>
              <p:spPr>
                <a:xfrm>
                  <a:off x="7512785" y="2716476"/>
                  <a:ext cx="27443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i="1" dirty="0" smtClean="0">
                      <a:latin typeface="Times New Roman" pitchFamily="18" charset="0"/>
                      <a:cs typeface="Times New Roman" pitchFamily="18" charset="0"/>
                    </a:rPr>
                    <a:t>z</a:t>
                  </a:r>
                  <a:endParaRPr lang="en-US" dirty="0"/>
                </a:p>
              </p:txBody>
            </p:sp>
            <p:sp>
              <p:nvSpPr>
                <p:cNvPr id="130" name="Oval 129"/>
                <p:cNvSpPr>
                  <a:spLocks noChangeAspect="1"/>
                </p:cNvSpPr>
                <p:nvPr/>
              </p:nvSpPr>
              <p:spPr>
                <a:xfrm rot="12961659">
                  <a:off x="6970710" y="1273051"/>
                  <a:ext cx="107785" cy="107785"/>
                </a:xfrm>
                <a:prstGeom prst="ellipse">
                  <a:avLst/>
                </a:prstGeom>
                <a:solidFill>
                  <a:schemeClr val="bg1"/>
                </a:solidFill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142" name="Oval 141"/>
                <p:cNvSpPr>
                  <a:spLocks noChangeAspect="1"/>
                </p:cNvSpPr>
                <p:nvPr/>
              </p:nvSpPr>
              <p:spPr>
                <a:xfrm rot="12961659">
                  <a:off x="6109098" y="2432593"/>
                  <a:ext cx="107785" cy="107785"/>
                </a:xfrm>
                <a:prstGeom prst="ellipse">
                  <a:avLst/>
                </a:prstGeom>
                <a:solidFill>
                  <a:schemeClr val="bg1"/>
                </a:solidFill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143" name="Oval 142"/>
                <p:cNvSpPr>
                  <a:spLocks noChangeAspect="1"/>
                </p:cNvSpPr>
                <p:nvPr/>
              </p:nvSpPr>
              <p:spPr>
                <a:xfrm rot="12961659">
                  <a:off x="7633073" y="2721568"/>
                  <a:ext cx="107785" cy="107785"/>
                </a:xfrm>
                <a:prstGeom prst="ellipse">
                  <a:avLst/>
                </a:prstGeom>
                <a:solidFill>
                  <a:schemeClr val="bg1"/>
                </a:solidFill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144" name="Oval 143"/>
                <p:cNvSpPr>
                  <a:spLocks noChangeAspect="1"/>
                </p:cNvSpPr>
                <p:nvPr/>
              </p:nvSpPr>
              <p:spPr>
                <a:xfrm rot="12961659">
                  <a:off x="6837522" y="1823872"/>
                  <a:ext cx="107785" cy="107785"/>
                </a:xfrm>
                <a:prstGeom prst="ellipse">
                  <a:avLst/>
                </a:prstGeom>
                <a:solidFill>
                  <a:schemeClr val="bg1"/>
                </a:solidFill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145" name="Oval 144"/>
                <p:cNvSpPr>
                  <a:spLocks noChangeAspect="1"/>
                </p:cNvSpPr>
                <p:nvPr/>
              </p:nvSpPr>
              <p:spPr>
                <a:xfrm rot="12961659">
                  <a:off x="6706675" y="2427541"/>
                  <a:ext cx="107785" cy="107785"/>
                </a:xfrm>
                <a:prstGeom prst="ellipse">
                  <a:avLst/>
                </a:prstGeom>
                <a:solidFill>
                  <a:schemeClr val="bg1"/>
                </a:solidFill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154" name="Oval 153"/>
                <p:cNvSpPr>
                  <a:spLocks noChangeAspect="1"/>
                </p:cNvSpPr>
                <p:nvPr/>
              </p:nvSpPr>
              <p:spPr>
                <a:xfrm rot="12961659">
                  <a:off x="7276308" y="2580477"/>
                  <a:ext cx="107785" cy="107785"/>
                </a:xfrm>
                <a:prstGeom prst="ellipse">
                  <a:avLst/>
                </a:prstGeom>
                <a:solidFill>
                  <a:schemeClr val="bg1"/>
                </a:solidFill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155" name="Oval 154"/>
                <p:cNvSpPr>
                  <a:spLocks noChangeAspect="1"/>
                </p:cNvSpPr>
                <p:nvPr/>
              </p:nvSpPr>
              <p:spPr>
                <a:xfrm rot="12961659">
                  <a:off x="7199702" y="2174876"/>
                  <a:ext cx="107785" cy="107785"/>
                </a:xfrm>
                <a:prstGeom prst="ellipse">
                  <a:avLst/>
                </a:prstGeom>
                <a:solidFill>
                  <a:schemeClr val="bg1"/>
                </a:solidFill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156" name="Oval 155"/>
                <p:cNvSpPr>
                  <a:spLocks noChangeAspect="1"/>
                </p:cNvSpPr>
                <p:nvPr/>
              </p:nvSpPr>
              <p:spPr>
                <a:xfrm rot="12961659">
                  <a:off x="6949923" y="2302087"/>
                  <a:ext cx="107785" cy="107785"/>
                </a:xfrm>
                <a:prstGeom prst="ellipse">
                  <a:avLst/>
                </a:prstGeom>
                <a:solidFill>
                  <a:schemeClr val="bg1"/>
                </a:solidFill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157" name="Oval 156"/>
                <p:cNvSpPr>
                  <a:spLocks noChangeAspect="1"/>
                </p:cNvSpPr>
                <p:nvPr/>
              </p:nvSpPr>
              <p:spPr>
                <a:xfrm rot="12961659">
                  <a:off x="7081912" y="1839792"/>
                  <a:ext cx="107785" cy="107785"/>
                </a:xfrm>
                <a:prstGeom prst="ellipse">
                  <a:avLst/>
                </a:prstGeom>
                <a:solidFill>
                  <a:schemeClr val="bg1"/>
                </a:solidFill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158" name="Oval 157"/>
                <p:cNvSpPr>
                  <a:spLocks noChangeAspect="1"/>
                </p:cNvSpPr>
                <p:nvPr/>
              </p:nvSpPr>
              <p:spPr>
                <a:xfrm rot="12961659">
                  <a:off x="6549640" y="2017216"/>
                  <a:ext cx="107785" cy="107785"/>
                </a:xfrm>
                <a:prstGeom prst="ellipse">
                  <a:avLst/>
                </a:prstGeom>
                <a:solidFill>
                  <a:schemeClr val="bg1"/>
                </a:solidFill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>
                  <a:off x="5984233" y="2443520"/>
                  <a:ext cx="263293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i="1" dirty="0" smtClean="0">
                      <a:latin typeface="Times New Roman" pitchFamily="18" charset="0"/>
                      <a:cs typeface="Times New Roman" pitchFamily="18" charset="0"/>
                    </a:rPr>
                    <a:t>y</a:t>
                  </a:r>
                  <a:endParaRPr lang="en-US" dirty="0"/>
                </a:p>
              </p:txBody>
            </p:sp>
          </p:grpSp>
          <p:sp>
            <p:nvSpPr>
              <p:cNvPr id="175" name="Rectangle 174"/>
              <p:cNvSpPr/>
              <p:nvPr/>
            </p:nvSpPr>
            <p:spPr>
              <a:xfrm>
                <a:off x="6077629" y="1289407"/>
                <a:ext cx="6094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i="1" dirty="0" smtClean="0">
                    <a:latin typeface="Times New Roman" pitchFamily="18" charset="0"/>
                    <a:cs typeface="Times New Roman" pitchFamily="18" charset="0"/>
                  </a:rPr>
                  <a:t>i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= 4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6519062" y="2708304"/>
                <a:ext cx="6094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i="1" dirty="0" smtClean="0">
                    <a:latin typeface="Times New Roman" pitchFamily="18" charset="0"/>
                    <a:cs typeface="Times New Roman" pitchFamily="18" charset="0"/>
                  </a:rPr>
                  <a:t>j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= 5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7433462" y="1588952"/>
                <a:ext cx="6479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i="1" dirty="0" smtClean="0">
                    <a:latin typeface="Times New Roman" pitchFamily="18" charset="0"/>
                    <a:cs typeface="Times New Roman" pitchFamily="18" charset="0"/>
                  </a:rPr>
                  <a:t>k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= 4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38475" y="4191690"/>
            <a:ext cx="42767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6" name="Freeform 55"/>
          <p:cNvSpPr/>
          <p:nvPr/>
        </p:nvSpPr>
        <p:spPr>
          <a:xfrm>
            <a:off x="3289110" y="5331564"/>
            <a:ext cx="1610436" cy="696036"/>
          </a:xfrm>
          <a:custGeom>
            <a:avLst/>
            <a:gdLst>
              <a:gd name="connsiteX0" fmla="*/ 0 w 1610436"/>
              <a:gd name="connsiteY0" fmla="*/ 341194 h 696036"/>
              <a:gd name="connsiteX1" fmla="*/ 887105 w 1610436"/>
              <a:gd name="connsiteY1" fmla="*/ 0 h 696036"/>
              <a:gd name="connsiteX2" fmla="*/ 1610436 w 1610436"/>
              <a:gd name="connsiteY2" fmla="*/ 696036 h 696036"/>
              <a:gd name="connsiteX3" fmla="*/ 13648 w 1610436"/>
              <a:gd name="connsiteY3" fmla="*/ 395785 h 696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0436" h="696036">
                <a:moveTo>
                  <a:pt x="0" y="341194"/>
                </a:moveTo>
                <a:lnTo>
                  <a:pt x="887105" y="0"/>
                </a:lnTo>
                <a:lnTo>
                  <a:pt x="1610436" y="696036"/>
                </a:lnTo>
                <a:lnTo>
                  <a:pt x="13648" y="395785"/>
                </a:lnTo>
              </a:path>
            </a:pathLst>
          </a:custGeom>
          <a:solidFill>
            <a:srgbClr val="FF0000">
              <a:alpha val="41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Freeform 56"/>
          <p:cNvSpPr/>
          <p:nvPr/>
        </p:nvSpPr>
        <p:spPr>
          <a:xfrm>
            <a:off x="3302758" y="5577224"/>
            <a:ext cx="1569493" cy="450376"/>
          </a:xfrm>
          <a:custGeom>
            <a:avLst/>
            <a:gdLst>
              <a:gd name="connsiteX0" fmla="*/ 0 w 1569493"/>
              <a:gd name="connsiteY0" fmla="*/ 150125 h 450376"/>
              <a:gd name="connsiteX1" fmla="*/ 682388 w 1569493"/>
              <a:gd name="connsiteY1" fmla="*/ 0 h 450376"/>
              <a:gd name="connsiteX2" fmla="*/ 1569493 w 1569493"/>
              <a:gd name="connsiteY2" fmla="*/ 450376 h 450376"/>
              <a:gd name="connsiteX3" fmla="*/ 0 w 1569493"/>
              <a:gd name="connsiteY3" fmla="*/ 150125 h 450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9493" h="450376">
                <a:moveTo>
                  <a:pt x="0" y="150125"/>
                </a:moveTo>
                <a:lnTo>
                  <a:pt x="682388" y="0"/>
                </a:lnTo>
                <a:lnTo>
                  <a:pt x="1569493" y="450376"/>
                </a:lnTo>
                <a:lnTo>
                  <a:pt x="0" y="150125"/>
                </a:lnTo>
                <a:close/>
              </a:path>
            </a:pathLst>
          </a:custGeom>
          <a:solidFill>
            <a:schemeClr val="accent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Freeform 57"/>
          <p:cNvSpPr/>
          <p:nvPr/>
        </p:nvSpPr>
        <p:spPr>
          <a:xfrm>
            <a:off x="3985146" y="4539994"/>
            <a:ext cx="887105" cy="1473958"/>
          </a:xfrm>
          <a:custGeom>
            <a:avLst/>
            <a:gdLst>
              <a:gd name="connsiteX0" fmla="*/ 204717 w 887105"/>
              <a:gd name="connsiteY0" fmla="*/ 0 h 1473958"/>
              <a:gd name="connsiteX1" fmla="*/ 0 w 887105"/>
              <a:gd name="connsiteY1" fmla="*/ 1023582 h 1473958"/>
              <a:gd name="connsiteX2" fmla="*/ 887105 w 887105"/>
              <a:gd name="connsiteY2" fmla="*/ 1473958 h 1473958"/>
              <a:gd name="connsiteX3" fmla="*/ 204717 w 887105"/>
              <a:gd name="connsiteY3" fmla="*/ 0 h 1473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7105" h="1473958">
                <a:moveTo>
                  <a:pt x="204717" y="0"/>
                </a:moveTo>
                <a:lnTo>
                  <a:pt x="0" y="1023582"/>
                </a:lnTo>
                <a:lnTo>
                  <a:pt x="887105" y="1473958"/>
                </a:lnTo>
                <a:lnTo>
                  <a:pt x="204717" y="0"/>
                </a:lnTo>
                <a:close/>
              </a:path>
            </a:pathLst>
          </a:custGeom>
          <a:solidFill>
            <a:schemeClr val="accent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59" name="Freeform 58"/>
          <p:cNvSpPr/>
          <p:nvPr/>
        </p:nvSpPr>
        <p:spPr>
          <a:xfrm>
            <a:off x="4176215" y="4539994"/>
            <a:ext cx="682388" cy="1446663"/>
          </a:xfrm>
          <a:custGeom>
            <a:avLst/>
            <a:gdLst>
              <a:gd name="connsiteX0" fmla="*/ 0 w 682388"/>
              <a:gd name="connsiteY0" fmla="*/ 0 h 1446663"/>
              <a:gd name="connsiteX1" fmla="*/ 13648 w 682388"/>
              <a:gd name="connsiteY1" fmla="*/ 818866 h 1446663"/>
              <a:gd name="connsiteX2" fmla="*/ 682388 w 682388"/>
              <a:gd name="connsiteY2" fmla="*/ 1446663 h 1446663"/>
              <a:gd name="connsiteX3" fmla="*/ 54591 w 682388"/>
              <a:gd name="connsiteY3" fmla="*/ 40943 h 1446663"/>
              <a:gd name="connsiteX4" fmla="*/ 0 w 682388"/>
              <a:gd name="connsiteY4" fmla="*/ 0 h 1446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388" h="1446663">
                <a:moveTo>
                  <a:pt x="0" y="0"/>
                </a:moveTo>
                <a:lnTo>
                  <a:pt x="13648" y="818866"/>
                </a:lnTo>
                <a:lnTo>
                  <a:pt x="682388" y="1446663"/>
                </a:lnTo>
                <a:lnTo>
                  <a:pt x="54591" y="40943"/>
                </a:lnTo>
                <a:lnTo>
                  <a:pt x="0" y="0"/>
                </a:lnTo>
                <a:close/>
              </a:path>
            </a:pathLst>
          </a:custGeom>
          <a:solidFill>
            <a:srgbClr val="FF0000">
              <a:alpha val="41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3302758" y="4512698"/>
            <a:ext cx="900753" cy="1173708"/>
          </a:xfrm>
          <a:custGeom>
            <a:avLst/>
            <a:gdLst>
              <a:gd name="connsiteX0" fmla="*/ 0 w 900753"/>
              <a:gd name="connsiteY0" fmla="*/ 1173708 h 1173708"/>
              <a:gd name="connsiteX1" fmla="*/ 900753 w 900753"/>
              <a:gd name="connsiteY1" fmla="*/ 0 h 1173708"/>
              <a:gd name="connsiteX2" fmla="*/ 873457 w 900753"/>
              <a:gd name="connsiteY2" fmla="*/ 818866 h 1173708"/>
              <a:gd name="connsiteX3" fmla="*/ 0 w 900753"/>
              <a:gd name="connsiteY3" fmla="*/ 1173708 h 1173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0753" h="1173708">
                <a:moveTo>
                  <a:pt x="0" y="1173708"/>
                </a:moveTo>
                <a:lnTo>
                  <a:pt x="900753" y="0"/>
                </a:lnTo>
                <a:lnTo>
                  <a:pt x="873457" y="818866"/>
                </a:lnTo>
                <a:lnTo>
                  <a:pt x="0" y="1173708"/>
                </a:lnTo>
                <a:close/>
              </a:path>
            </a:pathLst>
          </a:custGeom>
          <a:solidFill>
            <a:srgbClr val="FF0000">
              <a:alpha val="41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2" name="Freeform 61"/>
          <p:cNvSpPr/>
          <p:nvPr/>
        </p:nvSpPr>
        <p:spPr>
          <a:xfrm>
            <a:off x="3302758" y="4567289"/>
            <a:ext cx="846161" cy="1132765"/>
          </a:xfrm>
          <a:custGeom>
            <a:avLst/>
            <a:gdLst>
              <a:gd name="connsiteX0" fmla="*/ 0 w 846161"/>
              <a:gd name="connsiteY0" fmla="*/ 1132765 h 1132765"/>
              <a:gd name="connsiteX1" fmla="*/ 696036 w 846161"/>
              <a:gd name="connsiteY1" fmla="*/ 982639 h 1132765"/>
              <a:gd name="connsiteX2" fmla="*/ 846161 w 846161"/>
              <a:gd name="connsiteY2" fmla="*/ 0 h 1132765"/>
              <a:gd name="connsiteX3" fmla="*/ 0 w 846161"/>
              <a:gd name="connsiteY3" fmla="*/ 1132765 h 1132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6161" h="1132765">
                <a:moveTo>
                  <a:pt x="0" y="1132765"/>
                </a:moveTo>
                <a:lnTo>
                  <a:pt x="696036" y="982639"/>
                </a:lnTo>
                <a:lnTo>
                  <a:pt x="846161" y="0"/>
                </a:lnTo>
                <a:lnTo>
                  <a:pt x="0" y="1132765"/>
                </a:lnTo>
                <a:close/>
              </a:path>
            </a:pathLst>
          </a:custGeom>
          <a:solidFill>
            <a:schemeClr val="accent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5268036" y="4219982"/>
            <a:ext cx="2265528" cy="232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1" grpId="0" animBg="1"/>
      <p:bldP spid="6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New Techniques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17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604838" y="1754813"/>
            <a:ext cx="1595437" cy="1736725"/>
          </a:xfrm>
          <a:custGeom>
            <a:avLst/>
            <a:gdLst>
              <a:gd name="connsiteX0" fmla="*/ 1394848 w 1518834"/>
              <a:gd name="connsiteY0" fmla="*/ 1425844 h 1425844"/>
              <a:gd name="connsiteX1" fmla="*/ 433953 w 1518834"/>
              <a:gd name="connsiteY1" fmla="*/ 1208868 h 1425844"/>
              <a:gd name="connsiteX2" fmla="*/ 0 w 1518834"/>
              <a:gd name="connsiteY2" fmla="*/ 1038386 h 1425844"/>
              <a:gd name="connsiteX3" fmla="*/ 170482 w 1518834"/>
              <a:gd name="connsiteY3" fmla="*/ 542441 h 1425844"/>
              <a:gd name="connsiteX4" fmla="*/ 449451 w 1518834"/>
              <a:gd name="connsiteY4" fmla="*/ 247973 h 1425844"/>
              <a:gd name="connsiteX5" fmla="*/ 743919 w 1518834"/>
              <a:gd name="connsiteY5" fmla="*/ 108488 h 1425844"/>
              <a:gd name="connsiteX6" fmla="*/ 1069383 w 1518834"/>
              <a:gd name="connsiteY6" fmla="*/ 0 h 1425844"/>
              <a:gd name="connsiteX7" fmla="*/ 1425844 w 1518834"/>
              <a:gd name="connsiteY7" fmla="*/ 77492 h 1425844"/>
              <a:gd name="connsiteX8" fmla="*/ 1518834 w 1518834"/>
              <a:gd name="connsiteY8" fmla="*/ 464949 h 1425844"/>
              <a:gd name="connsiteX9" fmla="*/ 1503336 w 1518834"/>
              <a:gd name="connsiteY9" fmla="*/ 728420 h 1425844"/>
              <a:gd name="connsiteX10" fmla="*/ 1456841 w 1518834"/>
              <a:gd name="connsiteY10" fmla="*/ 1131376 h 1425844"/>
              <a:gd name="connsiteX11" fmla="*/ 1394848 w 1518834"/>
              <a:gd name="connsiteY11" fmla="*/ 1425844 h 142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8834" h="1425844">
                <a:moveTo>
                  <a:pt x="1394848" y="1425844"/>
                </a:moveTo>
                <a:lnTo>
                  <a:pt x="433953" y="1208868"/>
                </a:lnTo>
                <a:lnTo>
                  <a:pt x="0" y="1038386"/>
                </a:lnTo>
                <a:lnTo>
                  <a:pt x="170482" y="542441"/>
                </a:lnTo>
                <a:lnTo>
                  <a:pt x="449451" y="247973"/>
                </a:lnTo>
                <a:lnTo>
                  <a:pt x="743919" y="108488"/>
                </a:lnTo>
                <a:lnTo>
                  <a:pt x="1069383" y="0"/>
                </a:lnTo>
                <a:lnTo>
                  <a:pt x="1425844" y="77492"/>
                </a:lnTo>
                <a:lnTo>
                  <a:pt x="1518834" y="464949"/>
                </a:lnTo>
                <a:lnTo>
                  <a:pt x="1503336" y="728420"/>
                </a:lnTo>
                <a:lnTo>
                  <a:pt x="1456841" y="1131376"/>
                </a:lnTo>
                <a:lnTo>
                  <a:pt x="1394848" y="1425844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2060579" y="1832600"/>
            <a:ext cx="1503363" cy="2263775"/>
          </a:xfrm>
          <a:custGeom>
            <a:avLst/>
            <a:gdLst>
              <a:gd name="connsiteX0" fmla="*/ 0 w 1410346"/>
              <a:gd name="connsiteY0" fmla="*/ 1363851 h 1891745"/>
              <a:gd name="connsiteX1" fmla="*/ 247973 w 1410346"/>
              <a:gd name="connsiteY1" fmla="*/ 1611824 h 1891745"/>
              <a:gd name="connsiteX2" fmla="*/ 728421 w 1410346"/>
              <a:gd name="connsiteY2" fmla="*/ 1844298 h 1891745"/>
              <a:gd name="connsiteX3" fmla="*/ 991892 w 1410346"/>
              <a:gd name="connsiteY3" fmla="*/ 1890793 h 1891745"/>
              <a:gd name="connsiteX4" fmla="*/ 1239865 w 1410346"/>
              <a:gd name="connsiteY4" fmla="*/ 1627322 h 1891745"/>
              <a:gd name="connsiteX5" fmla="*/ 1410346 w 1410346"/>
              <a:gd name="connsiteY5" fmla="*/ 1317356 h 1891745"/>
              <a:gd name="connsiteX6" fmla="*/ 1394848 w 1410346"/>
              <a:gd name="connsiteY6" fmla="*/ 867905 h 1891745"/>
              <a:gd name="connsiteX7" fmla="*/ 1177872 w 1410346"/>
              <a:gd name="connsiteY7" fmla="*/ 402956 h 1891745"/>
              <a:gd name="connsiteX8" fmla="*/ 883404 w 1410346"/>
              <a:gd name="connsiteY8" fmla="*/ 170481 h 1891745"/>
              <a:gd name="connsiteX9" fmla="*/ 449451 w 1410346"/>
              <a:gd name="connsiteY9" fmla="*/ 0 h 1891745"/>
              <a:gd name="connsiteX10" fmla="*/ 77492 w 1410346"/>
              <a:gd name="connsiteY10" fmla="*/ 0 h 1891745"/>
              <a:gd name="connsiteX11" fmla="*/ 108489 w 1410346"/>
              <a:gd name="connsiteY11" fmla="*/ 247973 h 1891745"/>
              <a:gd name="connsiteX12" fmla="*/ 154984 w 1410346"/>
              <a:gd name="connsiteY12" fmla="*/ 511444 h 1891745"/>
              <a:gd name="connsiteX13" fmla="*/ 77492 w 1410346"/>
              <a:gd name="connsiteY13" fmla="*/ 1162373 h 1891745"/>
              <a:gd name="connsiteX14" fmla="*/ 0 w 1410346"/>
              <a:gd name="connsiteY14" fmla="*/ 1363851 h 18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0346" h="1891745">
                <a:moveTo>
                  <a:pt x="0" y="1363851"/>
                </a:moveTo>
                <a:lnTo>
                  <a:pt x="247973" y="1611824"/>
                </a:lnTo>
                <a:lnTo>
                  <a:pt x="728421" y="1844298"/>
                </a:lnTo>
                <a:cubicBezTo>
                  <a:pt x="981472" y="1891745"/>
                  <a:pt x="892296" y="1890793"/>
                  <a:pt x="991892" y="1890793"/>
                </a:cubicBezTo>
                <a:lnTo>
                  <a:pt x="1239865" y="1627322"/>
                </a:lnTo>
                <a:lnTo>
                  <a:pt x="1410346" y="1317356"/>
                </a:lnTo>
                <a:lnTo>
                  <a:pt x="1394848" y="867905"/>
                </a:lnTo>
                <a:lnTo>
                  <a:pt x="1177872" y="402956"/>
                </a:lnTo>
                <a:lnTo>
                  <a:pt x="883404" y="170481"/>
                </a:lnTo>
                <a:lnTo>
                  <a:pt x="449451" y="0"/>
                </a:lnTo>
                <a:lnTo>
                  <a:pt x="77492" y="0"/>
                </a:lnTo>
                <a:lnTo>
                  <a:pt x="108489" y="247973"/>
                </a:lnTo>
                <a:lnTo>
                  <a:pt x="154984" y="511444"/>
                </a:lnTo>
                <a:lnTo>
                  <a:pt x="77492" y="1162373"/>
                </a:lnTo>
                <a:lnTo>
                  <a:pt x="0" y="1363851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Freeform 65"/>
          <p:cNvSpPr/>
          <p:nvPr/>
        </p:nvSpPr>
        <p:spPr>
          <a:xfrm>
            <a:off x="620713" y="2966138"/>
            <a:ext cx="2401887" cy="1782762"/>
          </a:xfrm>
          <a:custGeom>
            <a:avLst/>
            <a:gdLst>
              <a:gd name="connsiteX0" fmla="*/ 1394848 w 2324746"/>
              <a:gd name="connsiteY0" fmla="*/ 402956 h 1441343"/>
              <a:gd name="connsiteX1" fmla="*/ 1549831 w 2324746"/>
              <a:gd name="connsiteY1" fmla="*/ 557939 h 1441343"/>
              <a:gd name="connsiteX2" fmla="*/ 1813302 w 2324746"/>
              <a:gd name="connsiteY2" fmla="*/ 743919 h 1441343"/>
              <a:gd name="connsiteX3" fmla="*/ 2324746 w 2324746"/>
              <a:gd name="connsiteY3" fmla="*/ 929898 h 1441343"/>
              <a:gd name="connsiteX4" fmla="*/ 2200760 w 2324746"/>
              <a:gd name="connsiteY4" fmla="*/ 1100380 h 1441343"/>
              <a:gd name="connsiteX5" fmla="*/ 1844299 w 2324746"/>
              <a:gd name="connsiteY5" fmla="*/ 1348353 h 1441343"/>
              <a:gd name="connsiteX6" fmla="*/ 1472339 w 2324746"/>
              <a:gd name="connsiteY6" fmla="*/ 1441343 h 1441343"/>
              <a:gd name="connsiteX7" fmla="*/ 1084882 w 2324746"/>
              <a:gd name="connsiteY7" fmla="*/ 1410346 h 1441343"/>
              <a:gd name="connsiteX8" fmla="*/ 712922 w 2324746"/>
              <a:gd name="connsiteY8" fmla="*/ 1255363 h 1441343"/>
              <a:gd name="connsiteX9" fmla="*/ 402956 w 2324746"/>
              <a:gd name="connsiteY9" fmla="*/ 991892 h 1441343"/>
              <a:gd name="connsiteX10" fmla="*/ 139485 w 2324746"/>
              <a:gd name="connsiteY10" fmla="*/ 604434 h 1441343"/>
              <a:gd name="connsiteX11" fmla="*/ 0 w 2324746"/>
              <a:gd name="connsiteY11" fmla="*/ 30997 h 1441343"/>
              <a:gd name="connsiteX12" fmla="*/ 0 w 2324746"/>
              <a:gd name="connsiteY12" fmla="*/ 0 h 1441343"/>
              <a:gd name="connsiteX13" fmla="*/ 216977 w 2324746"/>
              <a:gd name="connsiteY13" fmla="*/ 108488 h 1441343"/>
              <a:gd name="connsiteX14" fmla="*/ 790414 w 2324746"/>
              <a:gd name="connsiteY14" fmla="*/ 294468 h 1441343"/>
              <a:gd name="connsiteX15" fmla="*/ 1394848 w 2324746"/>
              <a:gd name="connsiteY15" fmla="*/ 402956 h 1441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24746" h="1441343">
                <a:moveTo>
                  <a:pt x="1394848" y="402956"/>
                </a:moveTo>
                <a:lnTo>
                  <a:pt x="1549831" y="557939"/>
                </a:lnTo>
                <a:lnTo>
                  <a:pt x="1813302" y="743919"/>
                </a:lnTo>
                <a:lnTo>
                  <a:pt x="2324746" y="929898"/>
                </a:lnTo>
                <a:lnTo>
                  <a:pt x="2200760" y="1100380"/>
                </a:lnTo>
                <a:lnTo>
                  <a:pt x="1844299" y="1348353"/>
                </a:lnTo>
                <a:lnTo>
                  <a:pt x="1472339" y="1441343"/>
                </a:lnTo>
                <a:lnTo>
                  <a:pt x="1084882" y="1410346"/>
                </a:lnTo>
                <a:lnTo>
                  <a:pt x="712922" y="1255363"/>
                </a:lnTo>
                <a:lnTo>
                  <a:pt x="402956" y="991892"/>
                </a:lnTo>
                <a:lnTo>
                  <a:pt x="139485" y="604434"/>
                </a:lnTo>
                <a:lnTo>
                  <a:pt x="0" y="30997"/>
                </a:lnTo>
                <a:lnTo>
                  <a:pt x="0" y="0"/>
                </a:lnTo>
                <a:lnTo>
                  <a:pt x="216977" y="108488"/>
                </a:lnTo>
                <a:lnTo>
                  <a:pt x="790414" y="294468"/>
                </a:lnTo>
                <a:lnTo>
                  <a:pt x="1394848" y="402956"/>
                </a:lnTo>
                <a:close/>
              </a:path>
            </a:pathLst>
          </a:custGeom>
          <a:solidFill>
            <a:schemeClr val="tx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0" name="Straight Connector 69"/>
          <p:cNvCxnSpPr>
            <a:stCxn id="114" idx="0"/>
          </p:cNvCxnSpPr>
          <p:nvPr/>
        </p:nvCxnSpPr>
        <p:spPr>
          <a:xfrm>
            <a:off x="4633913" y="3459986"/>
            <a:ext cx="2075645" cy="43241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14" idx="2"/>
          </p:cNvCxnSpPr>
          <p:nvPr/>
        </p:nvCxnSpPr>
        <p:spPr>
          <a:xfrm flipH="1" flipV="1">
            <a:off x="6731876" y="3514693"/>
            <a:ext cx="1543762" cy="106110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 bwMode="auto">
          <a:xfrm>
            <a:off x="387350" y="296290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2976563" y="4205913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1922463" y="30772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1428750" y="408685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76" name="Oval 75"/>
          <p:cNvSpPr/>
          <p:nvPr/>
        </p:nvSpPr>
        <p:spPr bwMode="auto">
          <a:xfrm>
            <a:off x="2995517" y="409702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Oval 79"/>
          <p:cNvSpPr/>
          <p:nvPr/>
        </p:nvSpPr>
        <p:spPr bwMode="auto">
          <a:xfrm>
            <a:off x="1596014" y="389022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2040396" y="344634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2090665" y="182645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612741" y="298587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Freeform 83"/>
          <p:cNvSpPr/>
          <p:nvPr/>
        </p:nvSpPr>
        <p:spPr>
          <a:xfrm>
            <a:off x="642938" y="3051800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Freeform 84"/>
          <p:cNvSpPr/>
          <p:nvPr/>
        </p:nvSpPr>
        <p:spPr>
          <a:xfrm>
            <a:off x="2081213" y="1927850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Freeform 85"/>
          <p:cNvSpPr/>
          <p:nvPr/>
        </p:nvSpPr>
        <p:spPr>
          <a:xfrm>
            <a:off x="2081213" y="3480425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Arc 86"/>
          <p:cNvSpPr/>
          <p:nvPr/>
        </p:nvSpPr>
        <p:spPr>
          <a:xfrm>
            <a:off x="957263" y="1808788"/>
            <a:ext cx="2600325" cy="2617787"/>
          </a:xfrm>
          <a:prstGeom prst="arc">
            <a:avLst>
              <a:gd name="adj1" fmla="val 15839463"/>
              <a:gd name="adj2" fmla="val 320401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Freeform 87"/>
          <p:cNvSpPr/>
          <p:nvPr/>
        </p:nvSpPr>
        <p:spPr>
          <a:xfrm>
            <a:off x="630238" y="1767513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Freeform 88"/>
          <p:cNvSpPr/>
          <p:nvPr/>
        </p:nvSpPr>
        <p:spPr>
          <a:xfrm>
            <a:off x="1622425" y="3510588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Freeform 89"/>
          <p:cNvSpPr/>
          <p:nvPr/>
        </p:nvSpPr>
        <p:spPr>
          <a:xfrm>
            <a:off x="630238" y="3051800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Freeform 90"/>
          <p:cNvSpPr/>
          <p:nvPr/>
        </p:nvSpPr>
        <p:spPr>
          <a:xfrm>
            <a:off x="1636713" y="3953500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Arc 91"/>
          <p:cNvSpPr/>
          <p:nvPr/>
        </p:nvSpPr>
        <p:spPr>
          <a:xfrm>
            <a:off x="615951" y="983288"/>
            <a:ext cx="2809638" cy="3746997"/>
          </a:xfrm>
          <a:prstGeom prst="arc">
            <a:avLst>
              <a:gd name="adj1" fmla="val 3195533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4614306" y="343793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2568530" y="314347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2971485" y="274052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Oval 95"/>
          <p:cNvSpPr/>
          <p:nvPr/>
        </p:nvSpPr>
        <p:spPr bwMode="auto">
          <a:xfrm>
            <a:off x="1561140" y="269402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Freeform 96"/>
          <p:cNvSpPr/>
          <p:nvPr/>
        </p:nvSpPr>
        <p:spPr>
          <a:xfrm>
            <a:off x="1597025" y="2731125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Freeform 97"/>
          <p:cNvSpPr/>
          <p:nvPr/>
        </p:nvSpPr>
        <p:spPr>
          <a:xfrm>
            <a:off x="1576388" y="1832600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Freeform 98"/>
          <p:cNvSpPr/>
          <p:nvPr/>
        </p:nvSpPr>
        <p:spPr>
          <a:xfrm>
            <a:off x="635000" y="2689850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Freeform 99"/>
          <p:cNvSpPr/>
          <p:nvPr/>
        </p:nvSpPr>
        <p:spPr>
          <a:xfrm>
            <a:off x="2138363" y="1926263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Freeform 100"/>
          <p:cNvSpPr/>
          <p:nvPr/>
        </p:nvSpPr>
        <p:spPr>
          <a:xfrm>
            <a:off x="2603500" y="3181975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Freeform 104"/>
          <p:cNvSpPr/>
          <p:nvPr/>
        </p:nvSpPr>
        <p:spPr>
          <a:xfrm>
            <a:off x="2092325" y="3196263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Freeform 105"/>
          <p:cNvSpPr/>
          <p:nvPr/>
        </p:nvSpPr>
        <p:spPr>
          <a:xfrm>
            <a:off x="2138363" y="1880225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Freeform 106"/>
          <p:cNvSpPr/>
          <p:nvPr/>
        </p:nvSpPr>
        <p:spPr>
          <a:xfrm>
            <a:off x="2619375" y="2778750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Freeform 107"/>
          <p:cNvSpPr/>
          <p:nvPr/>
        </p:nvSpPr>
        <p:spPr>
          <a:xfrm>
            <a:off x="2981325" y="2794625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7109531" y="167112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8240909" y="453831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Oval 110"/>
          <p:cNvSpPr/>
          <p:nvPr/>
        </p:nvSpPr>
        <p:spPr bwMode="auto">
          <a:xfrm>
            <a:off x="6257127" y="3329446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2" name="Oval 111"/>
          <p:cNvSpPr/>
          <p:nvPr/>
        </p:nvSpPr>
        <p:spPr bwMode="auto">
          <a:xfrm>
            <a:off x="7450497" y="3189960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3" name="Oval 112"/>
          <p:cNvSpPr/>
          <p:nvPr/>
        </p:nvSpPr>
        <p:spPr bwMode="auto">
          <a:xfrm>
            <a:off x="6086645" y="3670408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4" name="Freeform 113"/>
          <p:cNvSpPr/>
          <p:nvPr/>
        </p:nvSpPr>
        <p:spPr>
          <a:xfrm>
            <a:off x="4633913" y="1708775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960563" y="1521450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7299325" y="1646863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7962900" y="45869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4359275" y="3147050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119" name="Straight Connector 118"/>
          <p:cNvCxnSpPr/>
          <p:nvPr/>
        </p:nvCxnSpPr>
        <p:spPr>
          <a:xfrm rot="5400000" flipH="1" flipV="1">
            <a:off x="6014274" y="2372516"/>
            <a:ext cx="1844016" cy="440338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val 119"/>
          <p:cNvSpPr/>
          <p:nvPr/>
        </p:nvSpPr>
        <p:spPr bwMode="auto">
          <a:xfrm>
            <a:off x="6629085" y="3592917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6797800" y="3327575"/>
            <a:ext cx="179388" cy="17938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51" name="Oval Callout 150"/>
          <p:cNvSpPr/>
          <p:nvPr/>
        </p:nvSpPr>
        <p:spPr>
          <a:xfrm>
            <a:off x="5336681" y="1113025"/>
            <a:ext cx="1111619" cy="884237"/>
          </a:xfrm>
          <a:prstGeom prst="wedgeEllipseCallout">
            <a:avLst>
              <a:gd name="adj1" fmla="val 23816"/>
              <a:gd name="adj2" fmla="val 89160"/>
            </a:avLst>
          </a:prstGeom>
          <a:solidFill>
            <a:srgbClr val="0070C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Oval Callout 151"/>
          <p:cNvSpPr/>
          <p:nvPr/>
        </p:nvSpPr>
        <p:spPr>
          <a:xfrm>
            <a:off x="4607626" y="3940800"/>
            <a:ext cx="1126424" cy="882650"/>
          </a:xfrm>
          <a:prstGeom prst="wedgeEllipseCallout">
            <a:avLst>
              <a:gd name="adj1" fmla="val 83796"/>
              <a:gd name="adj2" fmla="val -36902"/>
            </a:avLst>
          </a:prstGeom>
          <a:solidFill>
            <a:schemeClr val="tx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Oval Callout 152"/>
          <p:cNvSpPr/>
          <p:nvPr/>
        </p:nvSpPr>
        <p:spPr>
          <a:xfrm>
            <a:off x="7861465" y="1805055"/>
            <a:ext cx="1128155" cy="756207"/>
          </a:xfrm>
          <a:prstGeom prst="wedgeEllipseCallout">
            <a:avLst>
              <a:gd name="adj1" fmla="val -74206"/>
              <a:gd name="adj2" fmla="val 73281"/>
            </a:avLst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2328863" y="29517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3065463" y="25533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1266825" y="24501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63" name="Oval Callout 162"/>
          <p:cNvSpPr/>
          <p:nvPr/>
        </p:nvSpPr>
        <p:spPr>
          <a:xfrm>
            <a:off x="0" y="1359525"/>
            <a:ext cx="1114425" cy="882650"/>
          </a:xfrm>
          <a:prstGeom prst="wedgeEllipseCallout">
            <a:avLst>
              <a:gd name="adj1" fmla="val 102509"/>
              <a:gd name="adj2" fmla="val -2225"/>
            </a:avLst>
          </a:prstGeom>
          <a:solidFill>
            <a:srgbClr val="0070C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=4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" name="Oval Callout 163"/>
          <p:cNvSpPr/>
          <p:nvPr/>
        </p:nvSpPr>
        <p:spPr>
          <a:xfrm>
            <a:off x="0" y="4142413"/>
            <a:ext cx="1143000" cy="882650"/>
          </a:xfrm>
          <a:prstGeom prst="wedgeEllipseCallout">
            <a:avLst>
              <a:gd name="adj1" fmla="val 103350"/>
              <a:gd name="adj2" fmla="val 15914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=4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" name="Oval Callout 164"/>
          <p:cNvSpPr/>
          <p:nvPr/>
        </p:nvSpPr>
        <p:spPr>
          <a:xfrm>
            <a:off x="3413125" y="1613525"/>
            <a:ext cx="1173163" cy="882650"/>
          </a:xfrm>
          <a:prstGeom prst="wedgeEllipseCallout">
            <a:avLst>
              <a:gd name="adj1" fmla="val -55508"/>
              <a:gd name="adj2" fmla="val 49987"/>
            </a:avLst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=5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" name="Oval 165"/>
          <p:cNvSpPr/>
          <p:nvPr/>
        </p:nvSpPr>
        <p:spPr bwMode="auto">
          <a:xfrm>
            <a:off x="6892558" y="3003985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7" name="Oval 166"/>
          <p:cNvSpPr/>
          <p:nvPr/>
        </p:nvSpPr>
        <p:spPr bwMode="auto">
          <a:xfrm>
            <a:off x="603619" y="2986898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8" name="Oval 167"/>
          <p:cNvSpPr/>
          <p:nvPr/>
        </p:nvSpPr>
        <p:spPr bwMode="auto">
          <a:xfrm>
            <a:off x="1552018" y="2695052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9" name="Oval 168"/>
          <p:cNvSpPr/>
          <p:nvPr/>
        </p:nvSpPr>
        <p:spPr bwMode="auto">
          <a:xfrm>
            <a:off x="2081543" y="1827477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0" name="Oval 169"/>
          <p:cNvSpPr/>
          <p:nvPr/>
        </p:nvSpPr>
        <p:spPr bwMode="auto">
          <a:xfrm>
            <a:off x="2962363" y="2741547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1" name="Oval 170"/>
          <p:cNvSpPr/>
          <p:nvPr/>
        </p:nvSpPr>
        <p:spPr bwMode="auto">
          <a:xfrm>
            <a:off x="2986395" y="4098052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8" name="Oval 177"/>
          <p:cNvSpPr/>
          <p:nvPr/>
        </p:nvSpPr>
        <p:spPr bwMode="auto">
          <a:xfrm>
            <a:off x="1586892" y="3891248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" name="Oval 178"/>
          <p:cNvSpPr/>
          <p:nvPr/>
        </p:nvSpPr>
        <p:spPr bwMode="auto">
          <a:xfrm>
            <a:off x="2559408" y="3144503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" name="Oval 179"/>
          <p:cNvSpPr/>
          <p:nvPr/>
        </p:nvSpPr>
        <p:spPr bwMode="auto">
          <a:xfrm>
            <a:off x="8231787" y="4539341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" name="Oval 180"/>
          <p:cNvSpPr/>
          <p:nvPr/>
        </p:nvSpPr>
        <p:spPr bwMode="auto">
          <a:xfrm>
            <a:off x="7100409" y="1672156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2" name="Oval 181"/>
          <p:cNvSpPr/>
          <p:nvPr/>
        </p:nvSpPr>
        <p:spPr bwMode="auto">
          <a:xfrm>
            <a:off x="4605184" y="3438961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/>
      <p:bldP spid="151" grpId="0" animBg="1"/>
      <p:bldP spid="152" grpId="0" animBg="1"/>
      <p:bldP spid="15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Freeform 101"/>
          <p:cNvSpPr/>
          <p:nvPr/>
        </p:nvSpPr>
        <p:spPr>
          <a:xfrm>
            <a:off x="4614863" y="3466138"/>
            <a:ext cx="3697287" cy="1128712"/>
          </a:xfrm>
          <a:custGeom>
            <a:avLst/>
            <a:gdLst>
              <a:gd name="connsiteX0" fmla="*/ 2039815 w 3698439"/>
              <a:gd name="connsiteY0" fmla="*/ 154744 h 1129226"/>
              <a:gd name="connsiteX1" fmla="*/ 0 w 3698439"/>
              <a:gd name="connsiteY1" fmla="*/ 0 h 1129226"/>
              <a:gd name="connsiteX2" fmla="*/ 3685735 w 3698439"/>
              <a:gd name="connsiteY2" fmla="*/ 1125415 h 1129226"/>
              <a:gd name="connsiteX3" fmla="*/ 3657600 w 3698439"/>
              <a:gd name="connsiteY3" fmla="*/ 1097280 h 1129226"/>
              <a:gd name="connsiteX4" fmla="*/ 2039815 w 3698439"/>
              <a:gd name="connsiteY4" fmla="*/ 154744 h 1129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98439" h="1129226">
                <a:moveTo>
                  <a:pt x="2039815" y="154744"/>
                </a:moveTo>
                <a:lnTo>
                  <a:pt x="0" y="0"/>
                </a:lnTo>
                <a:lnTo>
                  <a:pt x="3685735" y="1125415"/>
                </a:lnTo>
                <a:cubicBezTo>
                  <a:pt x="3698439" y="1129226"/>
                  <a:pt x="3666978" y="1106658"/>
                  <a:pt x="3657600" y="1097280"/>
                </a:cubicBezTo>
                <a:lnTo>
                  <a:pt x="2039815" y="154744"/>
                </a:lnTo>
                <a:close/>
              </a:path>
            </a:pathLst>
          </a:custGeom>
          <a:solidFill>
            <a:schemeClr val="tx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New Techniques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18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604838" y="1754813"/>
            <a:ext cx="1595437" cy="1736725"/>
          </a:xfrm>
          <a:custGeom>
            <a:avLst/>
            <a:gdLst>
              <a:gd name="connsiteX0" fmla="*/ 1394848 w 1518834"/>
              <a:gd name="connsiteY0" fmla="*/ 1425844 h 1425844"/>
              <a:gd name="connsiteX1" fmla="*/ 433953 w 1518834"/>
              <a:gd name="connsiteY1" fmla="*/ 1208868 h 1425844"/>
              <a:gd name="connsiteX2" fmla="*/ 0 w 1518834"/>
              <a:gd name="connsiteY2" fmla="*/ 1038386 h 1425844"/>
              <a:gd name="connsiteX3" fmla="*/ 170482 w 1518834"/>
              <a:gd name="connsiteY3" fmla="*/ 542441 h 1425844"/>
              <a:gd name="connsiteX4" fmla="*/ 449451 w 1518834"/>
              <a:gd name="connsiteY4" fmla="*/ 247973 h 1425844"/>
              <a:gd name="connsiteX5" fmla="*/ 743919 w 1518834"/>
              <a:gd name="connsiteY5" fmla="*/ 108488 h 1425844"/>
              <a:gd name="connsiteX6" fmla="*/ 1069383 w 1518834"/>
              <a:gd name="connsiteY6" fmla="*/ 0 h 1425844"/>
              <a:gd name="connsiteX7" fmla="*/ 1425844 w 1518834"/>
              <a:gd name="connsiteY7" fmla="*/ 77492 h 1425844"/>
              <a:gd name="connsiteX8" fmla="*/ 1518834 w 1518834"/>
              <a:gd name="connsiteY8" fmla="*/ 464949 h 1425844"/>
              <a:gd name="connsiteX9" fmla="*/ 1503336 w 1518834"/>
              <a:gd name="connsiteY9" fmla="*/ 728420 h 1425844"/>
              <a:gd name="connsiteX10" fmla="*/ 1456841 w 1518834"/>
              <a:gd name="connsiteY10" fmla="*/ 1131376 h 1425844"/>
              <a:gd name="connsiteX11" fmla="*/ 1394848 w 1518834"/>
              <a:gd name="connsiteY11" fmla="*/ 1425844 h 142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8834" h="1425844">
                <a:moveTo>
                  <a:pt x="1394848" y="1425844"/>
                </a:moveTo>
                <a:lnTo>
                  <a:pt x="433953" y="1208868"/>
                </a:lnTo>
                <a:lnTo>
                  <a:pt x="0" y="1038386"/>
                </a:lnTo>
                <a:lnTo>
                  <a:pt x="170482" y="542441"/>
                </a:lnTo>
                <a:lnTo>
                  <a:pt x="449451" y="247973"/>
                </a:lnTo>
                <a:lnTo>
                  <a:pt x="743919" y="108488"/>
                </a:lnTo>
                <a:lnTo>
                  <a:pt x="1069383" y="0"/>
                </a:lnTo>
                <a:lnTo>
                  <a:pt x="1425844" y="77492"/>
                </a:lnTo>
                <a:lnTo>
                  <a:pt x="1518834" y="464949"/>
                </a:lnTo>
                <a:lnTo>
                  <a:pt x="1503336" y="728420"/>
                </a:lnTo>
                <a:lnTo>
                  <a:pt x="1456841" y="1131376"/>
                </a:lnTo>
                <a:lnTo>
                  <a:pt x="1394848" y="1425844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2060579" y="1832600"/>
            <a:ext cx="1503363" cy="2263775"/>
          </a:xfrm>
          <a:custGeom>
            <a:avLst/>
            <a:gdLst>
              <a:gd name="connsiteX0" fmla="*/ 0 w 1410346"/>
              <a:gd name="connsiteY0" fmla="*/ 1363851 h 1891745"/>
              <a:gd name="connsiteX1" fmla="*/ 247973 w 1410346"/>
              <a:gd name="connsiteY1" fmla="*/ 1611824 h 1891745"/>
              <a:gd name="connsiteX2" fmla="*/ 728421 w 1410346"/>
              <a:gd name="connsiteY2" fmla="*/ 1844298 h 1891745"/>
              <a:gd name="connsiteX3" fmla="*/ 991892 w 1410346"/>
              <a:gd name="connsiteY3" fmla="*/ 1890793 h 1891745"/>
              <a:gd name="connsiteX4" fmla="*/ 1239865 w 1410346"/>
              <a:gd name="connsiteY4" fmla="*/ 1627322 h 1891745"/>
              <a:gd name="connsiteX5" fmla="*/ 1410346 w 1410346"/>
              <a:gd name="connsiteY5" fmla="*/ 1317356 h 1891745"/>
              <a:gd name="connsiteX6" fmla="*/ 1394848 w 1410346"/>
              <a:gd name="connsiteY6" fmla="*/ 867905 h 1891745"/>
              <a:gd name="connsiteX7" fmla="*/ 1177872 w 1410346"/>
              <a:gd name="connsiteY7" fmla="*/ 402956 h 1891745"/>
              <a:gd name="connsiteX8" fmla="*/ 883404 w 1410346"/>
              <a:gd name="connsiteY8" fmla="*/ 170481 h 1891745"/>
              <a:gd name="connsiteX9" fmla="*/ 449451 w 1410346"/>
              <a:gd name="connsiteY9" fmla="*/ 0 h 1891745"/>
              <a:gd name="connsiteX10" fmla="*/ 77492 w 1410346"/>
              <a:gd name="connsiteY10" fmla="*/ 0 h 1891745"/>
              <a:gd name="connsiteX11" fmla="*/ 108489 w 1410346"/>
              <a:gd name="connsiteY11" fmla="*/ 247973 h 1891745"/>
              <a:gd name="connsiteX12" fmla="*/ 154984 w 1410346"/>
              <a:gd name="connsiteY12" fmla="*/ 511444 h 1891745"/>
              <a:gd name="connsiteX13" fmla="*/ 77492 w 1410346"/>
              <a:gd name="connsiteY13" fmla="*/ 1162373 h 1891745"/>
              <a:gd name="connsiteX14" fmla="*/ 0 w 1410346"/>
              <a:gd name="connsiteY14" fmla="*/ 1363851 h 18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0346" h="1891745">
                <a:moveTo>
                  <a:pt x="0" y="1363851"/>
                </a:moveTo>
                <a:lnTo>
                  <a:pt x="247973" y="1611824"/>
                </a:lnTo>
                <a:lnTo>
                  <a:pt x="728421" y="1844298"/>
                </a:lnTo>
                <a:cubicBezTo>
                  <a:pt x="981472" y="1891745"/>
                  <a:pt x="892296" y="1890793"/>
                  <a:pt x="991892" y="1890793"/>
                </a:cubicBezTo>
                <a:lnTo>
                  <a:pt x="1239865" y="1627322"/>
                </a:lnTo>
                <a:lnTo>
                  <a:pt x="1410346" y="1317356"/>
                </a:lnTo>
                <a:lnTo>
                  <a:pt x="1394848" y="867905"/>
                </a:lnTo>
                <a:lnTo>
                  <a:pt x="1177872" y="402956"/>
                </a:lnTo>
                <a:lnTo>
                  <a:pt x="883404" y="170481"/>
                </a:lnTo>
                <a:lnTo>
                  <a:pt x="449451" y="0"/>
                </a:lnTo>
                <a:lnTo>
                  <a:pt x="77492" y="0"/>
                </a:lnTo>
                <a:lnTo>
                  <a:pt x="108489" y="247973"/>
                </a:lnTo>
                <a:lnTo>
                  <a:pt x="154984" y="511444"/>
                </a:lnTo>
                <a:lnTo>
                  <a:pt x="77492" y="1162373"/>
                </a:lnTo>
                <a:lnTo>
                  <a:pt x="0" y="1363851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Freeform 65"/>
          <p:cNvSpPr/>
          <p:nvPr/>
        </p:nvSpPr>
        <p:spPr>
          <a:xfrm>
            <a:off x="620713" y="2966138"/>
            <a:ext cx="2401887" cy="1782762"/>
          </a:xfrm>
          <a:custGeom>
            <a:avLst/>
            <a:gdLst>
              <a:gd name="connsiteX0" fmla="*/ 1394848 w 2324746"/>
              <a:gd name="connsiteY0" fmla="*/ 402956 h 1441343"/>
              <a:gd name="connsiteX1" fmla="*/ 1549831 w 2324746"/>
              <a:gd name="connsiteY1" fmla="*/ 557939 h 1441343"/>
              <a:gd name="connsiteX2" fmla="*/ 1813302 w 2324746"/>
              <a:gd name="connsiteY2" fmla="*/ 743919 h 1441343"/>
              <a:gd name="connsiteX3" fmla="*/ 2324746 w 2324746"/>
              <a:gd name="connsiteY3" fmla="*/ 929898 h 1441343"/>
              <a:gd name="connsiteX4" fmla="*/ 2200760 w 2324746"/>
              <a:gd name="connsiteY4" fmla="*/ 1100380 h 1441343"/>
              <a:gd name="connsiteX5" fmla="*/ 1844299 w 2324746"/>
              <a:gd name="connsiteY5" fmla="*/ 1348353 h 1441343"/>
              <a:gd name="connsiteX6" fmla="*/ 1472339 w 2324746"/>
              <a:gd name="connsiteY6" fmla="*/ 1441343 h 1441343"/>
              <a:gd name="connsiteX7" fmla="*/ 1084882 w 2324746"/>
              <a:gd name="connsiteY7" fmla="*/ 1410346 h 1441343"/>
              <a:gd name="connsiteX8" fmla="*/ 712922 w 2324746"/>
              <a:gd name="connsiteY8" fmla="*/ 1255363 h 1441343"/>
              <a:gd name="connsiteX9" fmla="*/ 402956 w 2324746"/>
              <a:gd name="connsiteY9" fmla="*/ 991892 h 1441343"/>
              <a:gd name="connsiteX10" fmla="*/ 139485 w 2324746"/>
              <a:gd name="connsiteY10" fmla="*/ 604434 h 1441343"/>
              <a:gd name="connsiteX11" fmla="*/ 0 w 2324746"/>
              <a:gd name="connsiteY11" fmla="*/ 30997 h 1441343"/>
              <a:gd name="connsiteX12" fmla="*/ 0 w 2324746"/>
              <a:gd name="connsiteY12" fmla="*/ 0 h 1441343"/>
              <a:gd name="connsiteX13" fmla="*/ 216977 w 2324746"/>
              <a:gd name="connsiteY13" fmla="*/ 108488 h 1441343"/>
              <a:gd name="connsiteX14" fmla="*/ 790414 w 2324746"/>
              <a:gd name="connsiteY14" fmla="*/ 294468 h 1441343"/>
              <a:gd name="connsiteX15" fmla="*/ 1394848 w 2324746"/>
              <a:gd name="connsiteY15" fmla="*/ 402956 h 1441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24746" h="1441343">
                <a:moveTo>
                  <a:pt x="1394848" y="402956"/>
                </a:moveTo>
                <a:lnTo>
                  <a:pt x="1549831" y="557939"/>
                </a:lnTo>
                <a:lnTo>
                  <a:pt x="1813302" y="743919"/>
                </a:lnTo>
                <a:lnTo>
                  <a:pt x="2324746" y="929898"/>
                </a:lnTo>
                <a:lnTo>
                  <a:pt x="2200760" y="1100380"/>
                </a:lnTo>
                <a:lnTo>
                  <a:pt x="1844299" y="1348353"/>
                </a:lnTo>
                <a:lnTo>
                  <a:pt x="1472339" y="1441343"/>
                </a:lnTo>
                <a:lnTo>
                  <a:pt x="1084882" y="1410346"/>
                </a:lnTo>
                <a:lnTo>
                  <a:pt x="712922" y="1255363"/>
                </a:lnTo>
                <a:lnTo>
                  <a:pt x="402956" y="991892"/>
                </a:lnTo>
                <a:lnTo>
                  <a:pt x="139485" y="604434"/>
                </a:lnTo>
                <a:lnTo>
                  <a:pt x="0" y="30997"/>
                </a:lnTo>
                <a:lnTo>
                  <a:pt x="0" y="0"/>
                </a:lnTo>
                <a:lnTo>
                  <a:pt x="216977" y="108488"/>
                </a:lnTo>
                <a:lnTo>
                  <a:pt x="790414" y="294468"/>
                </a:lnTo>
                <a:lnTo>
                  <a:pt x="1394848" y="402956"/>
                </a:lnTo>
                <a:close/>
              </a:path>
            </a:pathLst>
          </a:custGeom>
          <a:solidFill>
            <a:schemeClr val="tx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0" name="Straight Connector 69"/>
          <p:cNvCxnSpPr>
            <a:stCxn id="114" idx="0"/>
          </p:cNvCxnSpPr>
          <p:nvPr/>
        </p:nvCxnSpPr>
        <p:spPr>
          <a:xfrm>
            <a:off x="4633913" y="3459986"/>
            <a:ext cx="2075645" cy="43241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14" idx="2"/>
          </p:cNvCxnSpPr>
          <p:nvPr/>
        </p:nvCxnSpPr>
        <p:spPr>
          <a:xfrm flipH="1" flipV="1">
            <a:off x="6731876" y="3514693"/>
            <a:ext cx="1543762" cy="106110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 bwMode="auto">
          <a:xfrm>
            <a:off x="387350" y="296290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2976563" y="4205913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1922463" y="30772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1428750" y="408685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76" name="Oval 75"/>
          <p:cNvSpPr/>
          <p:nvPr/>
        </p:nvSpPr>
        <p:spPr bwMode="auto">
          <a:xfrm>
            <a:off x="2995517" y="409702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Oval 79"/>
          <p:cNvSpPr/>
          <p:nvPr/>
        </p:nvSpPr>
        <p:spPr bwMode="auto">
          <a:xfrm>
            <a:off x="1596014" y="389022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2040396" y="344634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2090665" y="182645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612741" y="298587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Freeform 83"/>
          <p:cNvSpPr/>
          <p:nvPr/>
        </p:nvSpPr>
        <p:spPr>
          <a:xfrm>
            <a:off x="642938" y="3051800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Freeform 84"/>
          <p:cNvSpPr/>
          <p:nvPr/>
        </p:nvSpPr>
        <p:spPr>
          <a:xfrm>
            <a:off x="2081213" y="1927850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Freeform 85"/>
          <p:cNvSpPr/>
          <p:nvPr/>
        </p:nvSpPr>
        <p:spPr>
          <a:xfrm>
            <a:off x="2081213" y="3480425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Arc 86"/>
          <p:cNvSpPr/>
          <p:nvPr/>
        </p:nvSpPr>
        <p:spPr>
          <a:xfrm>
            <a:off x="957263" y="1808788"/>
            <a:ext cx="2600325" cy="2617787"/>
          </a:xfrm>
          <a:prstGeom prst="arc">
            <a:avLst>
              <a:gd name="adj1" fmla="val 15839463"/>
              <a:gd name="adj2" fmla="val 320401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Freeform 87"/>
          <p:cNvSpPr/>
          <p:nvPr/>
        </p:nvSpPr>
        <p:spPr>
          <a:xfrm>
            <a:off x="630238" y="1767513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Freeform 88"/>
          <p:cNvSpPr/>
          <p:nvPr/>
        </p:nvSpPr>
        <p:spPr>
          <a:xfrm>
            <a:off x="1622425" y="3510588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Freeform 89"/>
          <p:cNvSpPr/>
          <p:nvPr/>
        </p:nvSpPr>
        <p:spPr>
          <a:xfrm>
            <a:off x="630238" y="3051800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Freeform 90"/>
          <p:cNvSpPr/>
          <p:nvPr/>
        </p:nvSpPr>
        <p:spPr>
          <a:xfrm>
            <a:off x="1636713" y="3953500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Arc 91"/>
          <p:cNvSpPr/>
          <p:nvPr/>
        </p:nvSpPr>
        <p:spPr>
          <a:xfrm>
            <a:off x="615951" y="983288"/>
            <a:ext cx="2809638" cy="3746997"/>
          </a:xfrm>
          <a:prstGeom prst="arc">
            <a:avLst>
              <a:gd name="adj1" fmla="val 3195533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4614306" y="343793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2568530" y="314347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2971485" y="274052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Oval 95"/>
          <p:cNvSpPr/>
          <p:nvPr/>
        </p:nvSpPr>
        <p:spPr bwMode="auto">
          <a:xfrm>
            <a:off x="1561140" y="269402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Freeform 96"/>
          <p:cNvSpPr/>
          <p:nvPr/>
        </p:nvSpPr>
        <p:spPr>
          <a:xfrm>
            <a:off x="1597025" y="2731125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Freeform 97"/>
          <p:cNvSpPr/>
          <p:nvPr/>
        </p:nvSpPr>
        <p:spPr>
          <a:xfrm>
            <a:off x="1576388" y="1832600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Freeform 98"/>
          <p:cNvSpPr/>
          <p:nvPr/>
        </p:nvSpPr>
        <p:spPr>
          <a:xfrm>
            <a:off x="635000" y="2689850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Freeform 99"/>
          <p:cNvSpPr/>
          <p:nvPr/>
        </p:nvSpPr>
        <p:spPr>
          <a:xfrm>
            <a:off x="2138363" y="1926263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Freeform 100"/>
          <p:cNvSpPr/>
          <p:nvPr/>
        </p:nvSpPr>
        <p:spPr>
          <a:xfrm>
            <a:off x="2603500" y="3181975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Freeform 104"/>
          <p:cNvSpPr/>
          <p:nvPr/>
        </p:nvSpPr>
        <p:spPr>
          <a:xfrm>
            <a:off x="2092325" y="3196263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Freeform 105"/>
          <p:cNvSpPr/>
          <p:nvPr/>
        </p:nvSpPr>
        <p:spPr>
          <a:xfrm>
            <a:off x="2138363" y="1880225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Freeform 106"/>
          <p:cNvSpPr/>
          <p:nvPr/>
        </p:nvSpPr>
        <p:spPr>
          <a:xfrm>
            <a:off x="2619375" y="2778750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Freeform 107"/>
          <p:cNvSpPr/>
          <p:nvPr/>
        </p:nvSpPr>
        <p:spPr>
          <a:xfrm>
            <a:off x="2981325" y="2794625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7109531" y="167112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8240909" y="453831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Oval 110"/>
          <p:cNvSpPr/>
          <p:nvPr/>
        </p:nvSpPr>
        <p:spPr bwMode="auto">
          <a:xfrm>
            <a:off x="6257127" y="3329446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2" name="Oval 111"/>
          <p:cNvSpPr/>
          <p:nvPr/>
        </p:nvSpPr>
        <p:spPr bwMode="auto">
          <a:xfrm>
            <a:off x="7450497" y="3189960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3" name="Oval 112"/>
          <p:cNvSpPr/>
          <p:nvPr/>
        </p:nvSpPr>
        <p:spPr bwMode="auto">
          <a:xfrm>
            <a:off x="6086645" y="3670408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4" name="Freeform 113"/>
          <p:cNvSpPr/>
          <p:nvPr/>
        </p:nvSpPr>
        <p:spPr>
          <a:xfrm>
            <a:off x="4633913" y="1708775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960563" y="1521450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7299325" y="1646863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7962900" y="45869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4359275" y="3147050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119" name="Straight Connector 118"/>
          <p:cNvCxnSpPr/>
          <p:nvPr/>
        </p:nvCxnSpPr>
        <p:spPr>
          <a:xfrm rot="5400000" flipH="1" flipV="1">
            <a:off x="6014274" y="2372516"/>
            <a:ext cx="1844016" cy="440338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val 119"/>
          <p:cNvSpPr/>
          <p:nvPr/>
        </p:nvSpPr>
        <p:spPr bwMode="auto">
          <a:xfrm>
            <a:off x="6629085" y="3592917"/>
            <a:ext cx="92252" cy="98132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6797800" y="3327575"/>
            <a:ext cx="179388" cy="17938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51" name="Oval Callout 150"/>
          <p:cNvSpPr/>
          <p:nvPr/>
        </p:nvSpPr>
        <p:spPr>
          <a:xfrm>
            <a:off x="5336681" y="1113025"/>
            <a:ext cx="1111619" cy="884237"/>
          </a:xfrm>
          <a:prstGeom prst="wedgeEllipseCallout">
            <a:avLst>
              <a:gd name="adj1" fmla="val 23816"/>
              <a:gd name="adj2" fmla="val 89160"/>
            </a:avLst>
          </a:prstGeom>
          <a:solidFill>
            <a:srgbClr val="0070C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Oval Callout 151"/>
          <p:cNvSpPr/>
          <p:nvPr/>
        </p:nvSpPr>
        <p:spPr>
          <a:xfrm>
            <a:off x="4607626" y="3940800"/>
            <a:ext cx="1126424" cy="882650"/>
          </a:xfrm>
          <a:prstGeom prst="wedgeEllipseCallout">
            <a:avLst>
              <a:gd name="adj1" fmla="val 83796"/>
              <a:gd name="adj2" fmla="val -36902"/>
            </a:avLst>
          </a:prstGeom>
          <a:solidFill>
            <a:schemeClr val="tx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Oval Callout 152"/>
          <p:cNvSpPr/>
          <p:nvPr/>
        </p:nvSpPr>
        <p:spPr>
          <a:xfrm>
            <a:off x="7861465" y="1805055"/>
            <a:ext cx="1128155" cy="756207"/>
          </a:xfrm>
          <a:prstGeom prst="wedgeEllipseCallout">
            <a:avLst>
              <a:gd name="adj1" fmla="val -74206"/>
              <a:gd name="adj2" fmla="val 73281"/>
            </a:avLst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2328863" y="29517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3065463" y="25533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1266825" y="24501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63" name="Oval Callout 162"/>
          <p:cNvSpPr/>
          <p:nvPr/>
        </p:nvSpPr>
        <p:spPr>
          <a:xfrm>
            <a:off x="0" y="1359525"/>
            <a:ext cx="1114425" cy="882650"/>
          </a:xfrm>
          <a:prstGeom prst="wedgeEllipseCallout">
            <a:avLst>
              <a:gd name="adj1" fmla="val 102509"/>
              <a:gd name="adj2" fmla="val -2225"/>
            </a:avLst>
          </a:prstGeom>
          <a:solidFill>
            <a:srgbClr val="0070C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=4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" name="Oval Callout 163"/>
          <p:cNvSpPr/>
          <p:nvPr/>
        </p:nvSpPr>
        <p:spPr>
          <a:xfrm>
            <a:off x="0" y="4142413"/>
            <a:ext cx="1143000" cy="882650"/>
          </a:xfrm>
          <a:prstGeom prst="wedgeEllipseCallout">
            <a:avLst>
              <a:gd name="adj1" fmla="val 103350"/>
              <a:gd name="adj2" fmla="val 15914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=4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" name="Oval Callout 164"/>
          <p:cNvSpPr/>
          <p:nvPr/>
        </p:nvSpPr>
        <p:spPr>
          <a:xfrm>
            <a:off x="3413125" y="1613525"/>
            <a:ext cx="1173163" cy="882650"/>
          </a:xfrm>
          <a:prstGeom prst="wedgeEllipseCallout">
            <a:avLst>
              <a:gd name="adj1" fmla="val -55508"/>
              <a:gd name="adj2" fmla="val 49987"/>
            </a:avLst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=5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" name="Oval 165"/>
          <p:cNvSpPr/>
          <p:nvPr/>
        </p:nvSpPr>
        <p:spPr bwMode="auto">
          <a:xfrm>
            <a:off x="6892558" y="3003985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7" name="Oval 166"/>
          <p:cNvSpPr/>
          <p:nvPr/>
        </p:nvSpPr>
        <p:spPr bwMode="auto">
          <a:xfrm>
            <a:off x="603619" y="2986898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8" name="Oval 167"/>
          <p:cNvSpPr/>
          <p:nvPr/>
        </p:nvSpPr>
        <p:spPr bwMode="auto">
          <a:xfrm>
            <a:off x="1552018" y="2695052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9" name="Oval 168"/>
          <p:cNvSpPr/>
          <p:nvPr/>
        </p:nvSpPr>
        <p:spPr bwMode="auto">
          <a:xfrm>
            <a:off x="2081543" y="1827477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0" name="Oval 169"/>
          <p:cNvSpPr/>
          <p:nvPr/>
        </p:nvSpPr>
        <p:spPr bwMode="auto">
          <a:xfrm>
            <a:off x="2962363" y="2741547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1" name="Oval 170"/>
          <p:cNvSpPr/>
          <p:nvPr/>
        </p:nvSpPr>
        <p:spPr bwMode="auto">
          <a:xfrm>
            <a:off x="2986395" y="4098052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8" name="Oval 177"/>
          <p:cNvSpPr/>
          <p:nvPr/>
        </p:nvSpPr>
        <p:spPr bwMode="auto">
          <a:xfrm>
            <a:off x="1586892" y="3891248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" name="Oval 178"/>
          <p:cNvSpPr/>
          <p:nvPr/>
        </p:nvSpPr>
        <p:spPr bwMode="auto">
          <a:xfrm>
            <a:off x="2559408" y="3144503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" name="Oval 179"/>
          <p:cNvSpPr/>
          <p:nvPr/>
        </p:nvSpPr>
        <p:spPr bwMode="auto">
          <a:xfrm>
            <a:off x="8231787" y="4539341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" name="Oval 180"/>
          <p:cNvSpPr/>
          <p:nvPr/>
        </p:nvSpPr>
        <p:spPr bwMode="auto">
          <a:xfrm>
            <a:off x="7100409" y="1672156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2" name="Oval 181"/>
          <p:cNvSpPr/>
          <p:nvPr/>
        </p:nvSpPr>
        <p:spPr bwMode="auto">
          <a:xfrm>
            <a:off x="4605184" y="3438961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6434244" y="3713165"/>
            <a:ext cx="179388" cy="17938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Point-Set Embeddings </a:t>
            </a:r>
            <a:endParaRPr lang="en-US" sz="40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713387" y="4640045"/>
            <a:ext cx="1704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 plane graph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1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94" name="Oval 193"/>
          <p:cNvSpPr>
            <a:spLocks noChangeAspect="1"/>
          </p:cNvSpPr>
          <p:nvPr/>
        </p:nvSpPr>
        <p:spPr>
          <a:xfrm rot="15732895">
            <a:off x="4205580" y="3701641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5" name="Oval 194"/>
          <p:cNvSpPr>
            <a:spLocks noChangeAspect="1"/>
          </p:cNvSpPr>
          <p:nvPr/>
        </p:nvSpPr>
        <p:spPr>
          <a:xfrm rot="15732895">
            <a:off x="3345554" y="3929867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6" name="Oval 195"/>
          <p:cNvSpPr>
            <a:spLocks noChangeAspect="1"/>
          </p:cNvSpPr>
          <p:nvPr/>
        </p:nvSpPr>
        <p:spPr>
          <a:xfrm rot="15732895">
            <a:off x="4568812" y="2637556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7" name="Oval 196"/>
          <p:cNvSpPr>
            <a:spLocks noChangeAspect="1"/>
          </p:cNvSpPr>
          <p:nvPr/>
        </p:nvSpPr>
        <p:spPr>
          <a:xfrm rot="15732895">
            <a:off x="4093594" y="3140583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8" name="Oval 197"/>
          <p:cNvSpPr>
            <a:spLocks noChangeAspect="1"/>
          </p:cNvSpPr>
          <p:nvPr/>
        </p:nvSpPr>
        <p:spPr>
          <a:xfrm rot="15732895">
            <a:off x="5907935" y="3922024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0" name="Oval 199"/>
          <p:cNvSpPr>
            <a:spLocks noChangeAspect="1"/>
          </p:cNvSpPr>
          <p:nvPr/>
        </p:nvSpPr>
        <p:spPr>
          <a:xfrm rot="15732895">
            <a:off x="4943308" y="3689113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1" name="Oval 200"/>
          <p:cNvSpPr>
            <a:spLocks noChangeAspect="1"/>
          </p:cNvSpPr>
          <p:nvPr/>
        </p:nvSpPr>
        <p:spPr>
          <a:xfrm rot="15732895">
            <a:off x="4576758" y="2166172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2" name="Oval 201"/>
          <p:cNvSpPr>
            <a:spLocks noChangeAspect="1"/>
          </p:cNvSpPr>
          <p:nvPr/>
        </p:nvSpPr>
        <p:spPr>
          <a:xfrm rot="15732895">
            <a:off x="5141310" y="3140445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3" name="Oval 202"/>
          <p:cNvSpPr>
            <a:spLocks noChangeAspect="1"/>
          </p:cNvSpPr>
          <p:nvPr/>
        </p:nvSpPr>
        <p:spPr>
          <a:xfrm rot="15732895">
            <a:off x="4527246" y="2999970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68240" y="1351127"/>
            <a:ext cx="6032309" cy="3944203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3852372" y="4612749"/>
            <a:ext cx="1370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 point set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3" name="Rectangle 222"/>
          <p:cNvSpPr/>
          <p:nvPr/>
        </p:nvSpPr>
        <p:spPr>
          <a:xfrm>
            <a:off x="2433004" y="5472558"/>
            <a:ext cx="671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Input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60" name="Group 59"/>
          <p:cNvGrpSpPr>
            <a:grpSpLocks noChangeAspect="1"/>
          </p:cNvGrpSpPr>
          <p:nvPr/>
        </p:nvGrpSpPr>
        <p:grpSpPr>
          <a:xfrm>
            <a:off x="171381" y="1954475"/>
            <a:ext cx="2365564" cy="2070181"/>
            <a:chOff x="48549" y="1626922"/>
            <a:chExt cx="2956955" cy="2587726"/>
          </a:xfrm>
        </p:grpSpPr>
        <p:sp>
          <p:nvSpPr>
            <p:cNvPr id="61" name="Oval 60"/>
            <p:cNvSpPr>
              <a:spLocks noChangeAspect="1"/>
            </p:cNvSpPr>
            <p:nvPr/>
          </p:nvSpPr>
          <p:spPr>
            <a:xfrm>
              <a:off x="708747" y="2728851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2" name="Oval 61"/>
            <p:cNvSpPr>
              <a:spLocks noChangeAspect="1"/>
            </p:cNvSpPr>
            <p:nvPr/>
          </p:nvSpPr>
          <p:spPr>
            <a:xfrm>
              <a:off x="1432185" y="2001755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1569187" y="3040657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4" name="Oval 63"/>
            <p:cNvSpPr>
              <a:spLocks noChangeAspect="1"/>
            </p:cNvSpPr>
            <p:nvPr/>
          </p:nvSpPr>
          <p:spPr>
            <a:xfrm>
              <a:off x="1693451" y="2617923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5" name="Oval 64"/>
            <p:cNvSpPr>
              <a:spLocks noChangeAspect="1"/>
            </p:cNvSpPr>
            <p:nvPr/>
          </p:nvSpPr>
          <p:spPr>
            <a:xfrm>
              <a:off x="2521715" y="3887688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6" name="Oval 65"/>
            <p:cNvSpPr>
              <a:spLocks noChangeAspect="1"/>
            </p:cNvSpPr>
            <p:nvPr/>
          </p:nvSpPr>
          <p:spPr>
            <a:xfrm>
              <a:off x="395452" y="3834826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2490572" y="2660031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1535014" y="3503235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9" name="Oval 68"/>
            <p:cNvSpPr>
              <a:spLocks noChangeAspect="1"/>
            </p:cNvSpPr>
            <p:nvPr/>
          </p:nvSpPr>
          <p:spPr>
            <a:xfrm>
              <a:off x="975388" y="3289550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cxnSp>
          <p:nvCxnSpPr>
            <p:cNvPr id="70" name="Straight Connector 69"/>
            <p:cNvCxnSpPr>
              <a:stCxn id="69" idx="6"/>
              <a:endCxn id="68" idx="2"/>
            </p:cNvCxnSpPr>
            <p:nvPr/>
          </p:nvCxnSpPr>
          <p:spPr>
            <a:xfrm>
              <a:off x="1122149" y="3362931"/>
              <a:ext cx="412865" cy="21368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68" idx="5"/>
              <a:endCxn id="65" idx="1"/>
            </p:cNvCxnSpPr>
            <p:nvPr/>
          </p:nvCxnSpPr>
          <p:spPr>
            <a:xfrm rot="16200000" flipH="1">
              <a:off x="1961406" y="3327379"/>
              <a:ext cx="280678" cy="88292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69" idx="1"/>
              <a:endCxn id="61" idx="5"/>
            </p:cNvCxnSpPr>
            <p:nvPr/>
          </p:nvCxnSpPr>
          <p:spPr>
            <a:xfrm rot="16200000" flipV="1">
              <a:off x="686986" y="3001148"/>
              <a:ext cx="456924" cy="16286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Freeform 72"/>
            <p:cNvSpPr/>
            <p:nvPr/>
          </p:nvSpPr>
          <p:spPr>
            <a:xfrm>
              <a:off x="411773" y="2806262"/>
              <a:ext cx="346842" cy="1087821"/>
            </a:xfrm>
            <a:custGeom>
              <a:avLst/>
              <a:gdLst>
                <a:gd name="connsiteX0" fmla="*/ 63062 w 346842"/>
                <a:gd name="connsiteY0" fmla="*/ 1087821 h 1087821"/>
                <a:gd name="connsiteX1" fmla="*/ 47297 w 346842"/>
                <a:gd name="connsiteY1" fmla="*/ 646386 h 1087821"/>
                <a:gd name="connsiteX2" fmla="*/ 346842 w 346842"/>
                <a:gd name="connsiteY2" fmla="*/ 0 h 1087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6842" h="1087821">
                  <a:moveTo>
                    <a:pt x="63062" y="1087821"/>
                  </a:moveTo>
                  <a:cubicBezTo>
                    <a:pt x="31531" y="957755"/>
                    <a:pt x="0" y="827690"/>
                    <a:pt x="47297" y="646386"/>
                  </a:cubicBezTo>
                  <a:cubicBezTo>
                    <a:pt x="94594" y="465083"/>
                    <a:pt x="220718" y="232541"/>
                    <a:pt x="346842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>
              <a:off x="790146" y="2049517"/>
              <a:ext cx="693682" cy="709449"/>
            </a:xfrm>
            <a:custGeom>
              <a:avLst/>
              <a:gdLst>
                <a:gd name="connsiteX0" fmla="*/ 0 w 693682"/>
                <a:gd name="connsiteY0" fmla="*/ 709449 h 709449"/>
                <a:gd name="connsiteX1" fmla="*/ 189186 w 693682"/>
                <a:gd name="connsiteY1" fmla="*/ 157655 h 709449"/>
                <a:gd name="connsiteX2" fmla="*/ 693682 w 693682"/>
                <a:gd name="connsiteY2" fmla="*/ 0 h 709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93682" h="709449">
                  <a:moveTo>
                    <a:pt x="0" y="709449"/>
                  </a:moveTo>
                  <a:cubicBezTo>
                    <a:pt x="36786" y="492673"/>
                    <a:pt x="73572" y="275897"/>
                    <a:pt x="189186" y="157655"/>
                  </a:cubicBezTo>
                  <a:cubicBezTo>
                    <a:pt x="304800" y="39414"/>
                    <a:pt x="693682" y="0"/>
                    <a:pt x="693682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5" name="Freeform 74"/>
            <p:cNvSpPr/>
            <p:nvPr/>
          </p:nvSpPr>
          <p:spPr>
            <a:xfrm>
              <a:off x="506366" y="3578772"/>
              <a:ext cx="1087821" cy="346842"/>
            </a:xfrm>
            <a:custGeom>
              <a:avLst/>
              <a:gdLst>
                <a:gd name="connsiteX0" fmla="*/ 0 w 1087821"/>
                <a:gd name="connsiteY0" fmla="*/ 346842 h 346842"/>
                <a:gd name="connsiteX1" fmla="*/ 472966 w 1087821"/>
                <a:gd name="connsiteY1" fmla="*/ 110359 h 346842"/>
                <a:gd name="connsiteX2" fmla="*/ 1087821 w 1087821"/>
                <a:gd name="connsiteY2" fmla="*/ 0 h 346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7821" h="346842">
                  <a:moveTo>
                    <a:pt x="0" y="346842"/>
                  </a:moveTo>
                  <a:cubicBezTo>
                    <a:pt x="145831" y="257504"/>
                    <a:pt x="291663" y="168166"/>
                    <a:pt x="472966" y="110359"/>
                  </a:cubicBezTo>
                  <a:cubicBezTo>
                    <a:pt x="654269" y="52552"/>
                    <a:pt x="871045" y="26276"/>
                    <a:pt x="1087821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6" name="Freeform 75"/>
            <p:cNvSpPr/>
            <p:nvPr/>
          </p:nvSpPr>
          <p:spPr>
            <a:xfrm>
              <a:off x="490601" y="3909848"/>
              <a:ext cx="2128345" cy="304800"/>
            </a:xfrm>
            <a:custGeom>
              <a:avLst/>
              <a:gdLst>
                <a:gd name="connsiteX0" fmla="*/ 0 w 2128345"/>
                <a:gd name="connsiteY0" fmla="*/ 0 h 304800"/>
                <a:gd name="connsiteX1" fmla="*/ 961696 w 2128345"/>
                <a:gd name="connsiteY1" fmla="*/ 299545 h 304800"/>
                <a:gd name="connsiteX2" fmla="*/ 2128345 w 2128345"/>
                <a:gd name="connsiteY2" fmla="*/ 31531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28345" h="304800">
                  <a:moveTo>
                    <a:pt x="0" y="0"/>
                  </a:moveTo>
                  <a:cubicBezTo>
                    <a:pt x="303486" y="147145"/>
                    <a:pt x="606972" y="294290"/>
                    <a:pt x="961696" y="299545"/>
                  </a:cubicBezTo>
                  <a:cubicBezTo>
                    <a:pt x="1316420" y="304800"/>
                    <a:pt x="1722382" y="168165"/>
                    <a:pt x="2128345" y="31531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0" name="Freeform 79"/>
            <p:cNvSpPr/>
            <p:nvPr/>
          </p:nvSpPr>
          <p:spPr>
            <a:xfrm>
              <a:off x="1515359" y="2049517"/>
              <a:ext cx="1040525" cy="725214"/>
            </a:xfrm>
            <a:custGeom>
              <a:avLst/>
              <a:gdLst>
                <a:gd name="connsiteX0" fmla="*/ 0 w 1040525"/>
                <a:gd name="connsiteY0" fmla="*/ 0 h 725214"/>
                <a:gd name="connsiteX1" fmla="*/ 662152 w 1040525"/>
                <a:gd name="connsiteY1" fmla="*/ 220717 h 725214"/>
                <a:gd name="connsiteX2" fmla="*/ 1040525 w 1040525"/>
                <a:gd name="connsiteY2" fmla="*/ 725214 h 725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0525" h="725214">
                  <a:moveTo>
                    <a:pt x="0" y="0"/>
                  </a:moveTo>
                  <a:cubicBezTo>
                    <a:pt x="244365" y="49924"/>
                    <a:pt x="488731" y="99848"/>
                    <a:pt x="662152" y="220717"/>
                  </a:cubicBezTo>
                  <a:cubicBezTo>
                    <a:pt x="835573" y="341586"/>
                    <a:pt x="938049" y="533400"/>
                    <a:pt x="1040525" y="725214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1" name="Freeform 80"/>
            <p:cNvSpPr/>
            <p:nvPr/>
          </p:nvSpPr>
          <p:spPr>
            <a:xfrm>
              <a:off x="2540118" y="2711669"/>
              <a:ext cx="228600" cy="1277007"/>
            </a:xfrm>
            <a:custGeom>
              <a:avLst/>
              <a:gdLst>
                <a:gd name="connsiteX0" fmla="*/ 47297 w 228600"/>
                <a:gd name="connsiteY0" fmla="*/ 1277007 h 1277007"/>
                <a:gd name="connsiteX1" fmla="*/ 220717 w 228600"/>
                <a:gd name="connsiteY1" fmla="*/ 457200 h 1277007"/>
                <a:gd name="connsiteX2" fmla="*/ 0 w 228600"/>
                <a:gd name="connsiteY2" fmla="*/ 0 h 1277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1277007">
                  <a:moveTo>
                    <a:pt x="47297" y="1277007"/>
                  </a:moveTo>
                  <a:cubicBezTo>
                    <a:pt x="137948" y="973521"/>
                    <a:pt x="228600" y="670035"/>
                    <a:pt x="220717" y="457200"/>
                  </a:cubicBezTo>
                  <a:cubicBezTo>
                    <a:pt x="212834" y="244366"/>
                    <a:pt x="106417" y="122183"/>
                    <a:pt x="0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2" name="Freeform 81"/>
            <p:cNvSpPr/>
            <p:nvPr/>
          </p:nvSpPr>
          <p:spPr>
            <a:xfrm>
              <a:off x="1639846" y="2755075"/>
              <a:ext cx="878774" cy="548245"/>
            </a:xfrm>
            <a:custGeom>
              <a:avLst/>
              <a:gdLst>
                <a:gd name="connsiteX0" fmla="*/ 0 w 878774"/>
                <a:gd name="connsiteY0" fmla="*/ 368135 h 548245"/>
                <a:gd name="connsiteX1" fmla="*/ 558140 w 878774"/>
                <a:gd name="connsiteY1" fmla="*/ 486889 h 548245"/>
                <a:gd name="connsiteX2" fmla="*/ 878774 w 878774"/>
                <a:gd name="connsiteY2" fmla="*/ 0 h 548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8774" h="548245">
                  <a:moveTo>
                    <a:pt x="0" y="368135"/>
                  </a:moveTo>
                  <a:cubicBezTo>
                    <a:pt x="205839" y="458190"/>
                    <a:pt x="411678" y="548245"/>
                    <a:pt x="558140" y="486889"/>
                  </a:cubicBezTo>
                  <a:cubicBezTo>
                    <a:pt x="704602" y="425533"/>
                    <a:pt x="791688" y="212766"/>
                    <a:pt x="878774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cxnSp>
          <p:nvCxnSpPr>
            <p:cNvPr id="91" name="Straight Connector 90"/>
            <p:cNvCxnSpPr>
              <a:stCxn id="63" idx="0"/>
              <a:endCxn id="64" idx="3"/>
            </p:cNvCxnSpPr>
            <p:nvPr/>
          </p:nvCxnSpPr>
          <p:spPr>
            <a:xfrm rot="5400000" flipH="1" flipV="1">
              <a:off x="1530023" y="2855736"/>
              <a:ext cx="297466" cy="723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Freeform 91"/>
            <p:cNvSpPr/>
            <p:nvPr/>
          </p:nvSpPr>
          <p:spPr>
            <a:xfrm>
              <a:off x="1544843" y="2078182"/>
              <a:ext cx="249382" cy="581891"/>
            </a:xfrm>
            <a:custGeom>
              <a:avLst/>
              <a:gdLst>
                <a:gd name="connsiteX0" fmla="*/ 249382 w 249382"/>
                <a:gd name="connsiteY0" fmla="*/ 581891 h 581891"/>
                <a:gd name="connsiteX1" fmla="*/ 166255 w 249382"/>
                <a:gd name="connsiteY1" fmla="*/ 201880 h 581891"/>
                <a:gd name="connsiteX2" fmla="*/ 0 w 249382"/>
                <a:gd name="connsiteY2" fmla="*/ 0 h 581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9382" h="581891">
                  <a:moveTo>
                    <a:pt x="249382" y="581891"/>
                  </a:moveTo>
                  <a:cubicBezTo>
                    <a:pt x="228600" y="440376"/>
                    <a:pt x="207819" y="298862"/>
                    <a:pt x="166255" y="201880"/>
                  </a:cubicBezTo>
                  <a:cubicBezTo>
                    <a:pt x="124691" y="104898"/>
                    <a:pt x="62345" y="52449"/>
                    <a:pt x="0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93" name="Freeform 92"/>
            <p:cNvSpPr/>
            <p:nvPr/>
          </p:nvSpPr>
          <p:spPr>
            <a:xfrm>
              <a:off x="1057955" y="2683823"/>
              <a:ext cx="688769" cy="641268"/>
            </a:xfrm>
            <a:custGeom>
              <a:avLst/>
              <a:gdLst>
                <a:gd name="connsiteX0" fmla="*/ 0 w 688769"/>
                <a:gd name="connsiteY0" fmla="*/ 641268 h 641268"/>
                <a:gd name="connsiteX1" fmla="*/ 154379 w 688769"/>
                <a:gd name="connsiteY1" fmla="*/ 190006 h 641268"/>
                <a:gd name="connsiteX2" fmla="*/ 688769 w 688769"/>
                <a:gd name="connsiteY2" fmla="*/ 0 h 64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8769" h="641268">
                  <a:moveTo>
                    <a:pt x="0" y="641268"/>
                  </a:moveTo>
                  <a:cubicBezTo>
                    <a:pt x="19792" y="469076"/>
                    <a:pt x="39584" y="296884"/>
                    <a:pt x="154379" y="190006"/>
                  </a:cubicBezTo>
                  <a:cubicBezTo>
                    <a:pt x="269174" y="83128"/>
                    <a:pt x="478971" y="41564"/>
                    <a:pt x="688769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94" name="Freeform 93"/>
            <p:cNvSpPr/>
            <p:nvPr/>
          </p:nvSpPr>
          <p:spPr>
            <a:xfrm flipH="1">
              <a:off x="1627970" y="3099460"/>
              <a:ext cx="45719" cy="451262"/>
            </a:xfrm>
            <a:custGeom>
              <a:avLst/>
              <a:gdLst>
                <a:gd name="connsiteX0" fmla="*/ 156358 w 168233"/>
                <a:gd name="connsiteY0" fmla="*/ 451262 h 451262"/>
                <a:gd name="connsiteX1" fmla="*/ 1979 w 168233"/>
                <a:gd name="connsiteY1" fmla="*/ 213756 h 451262"/>
                <a:gd name="connsiteX2" fmla="*/ 168233 w 168233"/>
                <a:gd name="connsiteY2" fmla="*/ 0 h 451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33" h="451262">
                  <a:moveTo>
                    <a:pt x="156358" y="451262"/>
                  </a:moveTo>
                  <a:cubicBezTo>
                    <a:pt x="78179" y="370114"/>
                    <a:pt x="0" y="288966"/>
                    <a:pt x="1979" y="213756"/>
                  </a:cubicBezTo>
                  <a:cubicBezTo>
                    <a:pt x="3958" y="138546"/>
                    <a:pt x="86095" y="69273"/>
                    <a:pt x="168233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404809" y="2475386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1271708" y="1626922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566118" y="2351317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2613619" y="3740730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48549" y="3705104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212334" y="3598225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630443" y="3277591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1782350" y="2386942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1259836" y="2861955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271708" y="1626922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566118" y="2351317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613619" y="3740730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48549" y="3705104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1212334" y="3598225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30443" y="3277591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782350" y="2386942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1259836" y="2861955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Freeform 121"/>
          <p:cNvSpPr/>
          <p:nvPr/>
        </p:nvSpPr>
        <p:spPr>
          <a:xfrm>
            <a:off x="6654800" y="1721475"/>
            <a:ext cx="1644650" cy="2855913"/>
          </a:xfrm>
          <a:custGeom>
            <a:avLst/>
            <a:gdLst>
              <a:gd name="connsiteX0" fmla="*/ 0 w 1645920"/>
              <a:gd name="connsiteY0" fmla="*/ 1913206 h 2855741"/>
              <a:gd name="connsiteX1" fmla="*/ 1645920 w 1645920"/>
              <a:gd name="connsiteY1" fmla="*/ 2855741 h 2855741"/>
              <a:gd name="connsiteX2" fmla="*/ 506437 w 1645920"/>
              <a:gd name="connsiteY2" fmla="*/ 0 h 2855741"/>
              <a:gd name="connsiteX3" fmla="*/ 0 w 1645920"/>
              <a:gd name="connsiteY3" fmla="*/ 1913206 h 2855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5920" h="2855741">
                <a:moveTo>
                  <a:pt x="0" y="1913206"/>
                </a:moveTo>
                <a:lnTo>
                  <a:pt x="1645920" y="2855741"/>
                </a:lnTo>
                <a:lnTo>
                  <a:pt x="506437" y="0"/>
                </a:lnTo>
                <a:lnTo>
                  <a:pt x="0" y="1913206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Freeform 122"/>
          <p:cNvSpPr/>
          <p:nvPr/>
        </p:nvSpPr>
        <p:spPr>
          <a:xfrm>
            <a:off x="4627563" y="1707188"/>
            <a:ext cx="2546350" cy="1914525"/>
          </a:xfrm>
          <a:custGeom>
            <a:avLst/>
            <a:gdLst>
              <a:gd name="connsiteX0" fmla="*/ 2025747 w 2546252"/>
              <a:gd name="connsiteY0" fmla="*/ 1913206 h 1913206"/>
              <a:gd name="connsiteX1" fmla="*/ 0 w 2546252"/>
              <a:gd name="connsiteY1" fmla="*/ 1758462 h 1913206"/>
              <a:gd name="connsiteX2" fmla="*/ 2546252 w 2546252"/>
              <a:gd name="connsiteY2" fmla="*/ 0 h 1913206"/>
              <a:gd name="connsiteX3" fmla="*/ 2025747 w 2546252"/>
              <a:gd name="connsiteY3" fmla="*/ 1913206 h 1913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6252" h="1913206">
                <a:moveTo>
                  <a:pt x="2025747" y="1913206"/>
                </a:moveTo>
                <a:lnTo>
                  <a:pt x="0" y="1758462"/>
                </a:lnTo>
                <a:lnTo>
                  <a:pt x="2546252" y="0"/>
                </a:lnTo>
                <a:lnTo>
                  <a:pt x="2025747" y="1913206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Freeform 101"/>
          <p:cNvSpPr/>
          <p:nvPr/>
        </p:nvSpPr>
        <p:spPr>
          <a:xfrm>
            <a:off x="4614863" y="3466138"/>
            <a:ext cx="3697287" cy="1128712"/>
          </a:xfrm>
          <a:custGeom>
            <a:avLst/>
            <a:gdLst>
              <a:gd name="connsiteX0" fmla="*/ 2039815 w 3698439"/>
              <a:gd name="connsiteY0" fmla="*/ 154744 h 1129226"/>
              <a:gd name="connsiteX1" fmla="*/ 0 w 3698439"/>
              <a:gd name="connsiteY1" fmla="*/ 0 h 1129226"/>
              <a:gd name="connsiteX2" fmla="*/ 3685735 w 3698439"/>
              <a:gd name="connsiteY2" fmla="*/ 1125415 h 1129226"/>
              <a:gd name="connsiteX3" fmla="*/ 3657600 w 3698439"/>
              <a:gd name="connsiteY3" fmla="*/ 1097280 h 1129226"/>
              <a:gd name="connsiteX4" fmla="*/ 2039815 w 3698439"/>
              <a:gd name="connsiteY4" fmla="*/ 154744 h 1129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98439" h="1129226">
                <a:moveTo>
                  <a:pt x="2039815" y="154744"/>
                </a:moveTo>
                <a:lnTo>
                  <a:pt x="0" y="0"/>
                </a:lnTo>
                <a:lnTo>
                  <a:pt x="3685735" y="1125415"/>
                </a:lnTo>
                <a:cubicBezTo>
                  <a:pt x="3698439" y="1129226"/>
                  <a:pt x="3666978" y="1106658"/>
                  <a:pt x="3657600" y="1097280"/>
                </a:cubicBezTo>
                <a:lnTo>
                  <a:pt x="2039815" y="154744"/>
                </a:lnTo>
                <a:close/>
              </a:path>
            </a:pathLst>
          </a:custGeom>
          <a:solidFill>
            <a:schemeClr val="tx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New Techniques [O(</a:t>
            </a:r>
            <a:r>
              <a:rPr lang="en-US" sz="40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lg</a:t>
            </a:r>
            <a:r>
              <a:rPr lang="en-US" sz="4000" spc="50" baseline="30000" dirty="0" smtClean="0">
                <a:ln w="11430"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) time?]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19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604838" y="1754813"/>
            <a:ext cx="1595437" cy="1736725"/>
          </a:xfrm>
          <a:custGeom>
            <a:avLst/>
            <a:gdLst>
              <a:gd name="connsiteX0" fmla="*/ 1394848 w 1518834"/>
              <a:gd name="connsiteY0" fmla="*/ 1425844 h 1425844"/>
              <a:gd name="connsiteX1" fmla="*/ 433953 w 1518834"/>
              <a:gd name="connsiteY1" fmla="*/ 1208868 h 1425844"/>
              <a:gd name="connsiteX2" fmla="*/ 0 w 1518834"/>
              <a:gd name="connsiteY2" fmla="*/ 1038386 h 1425844"/>
              <a:gd name="connsiteX3" fmla="*/ 170482 w 1518834"/>
              <a:gd name="connsiteY3" fmla="*/ 542441 h 1425844"/>
              <a:gd name="connsiteX4" fmla="*/ 449451 w 1518834"/>
              <a:gd name="connsiteY4" fmla="*/ 247973 h 1425844"/>
              <a:gd name="connsiteX5" fmla="*/ 743919 w 1518834"/>
              <a:gd name="connsiteY5" fmla="*/ 108488 h 1425844"/>
              <a:gd name="connsiteX6" fmla="*/ 1069383 w 1518834"/>
              <a:gd name="connsiteY6" fmla="*/ 0 h 1425844"/>
              <a:gd name="connsiteX7" fmla="*/ 1425844 w 1518834"/>
              <a:gd name="connsiteY7" fmla="*/ 77492 h 1425844"/>
              <a:gd name="connsiteX8" fmla="*/ 1518834 w 1518834"/>
              <a:gd name="connsiteY8" fmla="*/ 464949 h 1425844"/>
              <a:gd name="connsiteX9" fmla="*/ 1503336 w 1518834"/>
              <a:gd name="connsiteY9" fmla="*/ 728420 h 1425844"/>
              <a:gd name="connsiteX10" fmla="*/ 1456841 w 1518834"/>
              <a:gd name="connsiteY10" fmla="*/ 1131376 h 1425844"/>
              <a:gd name="connsiteX11" fmla="*/ 1394848 w 1518834"/>
              <a:gd name="connsiteY11" fmla="*/ 1425844 h 142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8834" h="1425844">
                <a:moveTo>
                  <a:pt x="1394848" y="1425844"/>
                </a:moveTo>
                <a:lnTo>
                  <a:pt x="433953" y="1208868"/>
                </a:lnTo>
                <a:lnTo>
                  <a:pt x="0" y="1038386"/>
                </a:lnTo>
                <a:lnTo>
                  <a:pt x="170482" y="542441"/>
                </a:lnTo>
                <a:lnTo>
                  <a:pt x="449451" y="247973"/>
                </a:lnTo>
                <a:lnTo>
                  <a:pt x="743919" y="108488"/>
                </a:lnTo>
                <a:lnTo>
                  <a:pt x="1069383" y="0"/>
                </a:lnTo>
                <a:lnTo>
                  <a:pt x="1425844" y="77492"/>
                </a:lnTo>
                <a:lnTo>
                  <a:pt x="1518834" y="464949"/>
                </a:lnTo>
                <a:lnTo>
                  <a:pt x="1503336" y="728420"/>
                </a:lnTo>
                <a:lnTo>
                  <a:pt x="1456841" y="1131376"/>
                </a:lnTo>
                <a:lnTo>
                  <a:pt x="1394848" y="1425844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2060579" y="1832600"/>
            <a:ext cx="1503363" cy="2263775"/>
          </a:xfrm>
          <a:custGeom>
            <a:avLst/>
            <a:gdLst>
              <a:gd name="connsiteX0" fmla="*/ 0 w 1410346"/>
              <a:gd name="connsiteY0" fmla="*/ 1363851 h 1891745"/>
              <a:gd name="connsiteX1" fmla="*/ 247973 w 1410346"/>
              <a:gd name="connsiteY1" fmla="*/ 1611824 h 1891745"/>
              <a:gd name="connsiteX2" fmla="*/ 728421 w 1410346"/>
              <a:gd name="connsiteY2" fmla="*/ 1844298 h 1891745"/>
              <a:gd name="connsiteX3" fmla="*/ 991892 w 1410346"/>
              <a:gd name="connsiteY3" fmla="*/ 1890793 h 1891745"/>
              <a:gd name="connsiteX4" fmla="*/ 1239865 w 1410346"/>
              <a:gd name="connsiteY4" fmla="*/ 1627322 h 1891745"/>
              <a:gd name="connsiteX5" fmla="*/ 1410346 w 1410346"/>
              <a:gd name="connsiteY5" fmla="*/ 1317356 h 1891745"/>
              <a:gd name="connsiteX6" fmla="*/ 1394848 w 1410346"/>
              <a:gd name="connsiteY6" fmla="*/ 867905 h 1891745"/>
              <a:gd name="connsiteX7" fmla="*/ 1177872 w 1410346"/>
              <a:gd name="connsiteY7" fmla="*/ 402956 h 1891745"/>
              <a:gd name="connsiteX8" fmla="*/ 883404 w 1410346"/>
              <a:gd name="connsiteY8" fmla="*/ 170481 h 1891745"/>
              <a:gd name="connsiteX9" fmla="*/ 449451 w 1410346"/>
              <a:gd name="connsiteY9" fmla="*/ 0 h 1891745"/>
              <a:gd name="connsiteX10" fmla="*/ 77492 w 1410346"/>
              <a:gd name="connsiteY10" fmla="*/ 0 h 1891745"/>
              <a:gd name="connsiteX11" fmla="*/ 108489 w 1410346"/>
              <a:gd name="connsiteY11" fmla="*/ 247973 h 1891745"/>
              <a:gd name="connsiteX12" fmla="*/ 154984 w 1410346"/>
              <a:gd name="connsiteY12" fmla="*/ 511444 h 1891745"/>
              <a:gd name="connsiteX13" fmla="*/ 77492 w 1410346"/>
              <a:gd name="connsiteY13" fmla="*/ 1162373 h 1891745"/>
              <a:gd name="connsiteX14" fmla="*/ 0 w 1410346"/>
              <a:gd name="connsiteY14" fmla="*/ 1363851 h 18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0346" h="1891745">
                <a:moveTo>
                  <a:pt x="0" y="1363851"/>
                </a:moveTo>
                <a:lnTo>
                  <a:pt x="247973" y="1611824"/>
                </a:lnTo>
                <a:lnTo>
                  <a:pt x="728421" y="1844298"/>
                </a:lnTo>
                <a:cubicBezTo>
                  <a:pt x="981472" y="1891745"/>
                  <a:pt x="892296" y="1890793"/>
                  <a:pt x="991892" y="1890793"/>
                </a:cubicBezTo>
                <a:lnTo>
                  <a:pt x="1239865" y="1627322"/>
                </a:lnTo>
                <a:lnTo>
                  <a:pt x="1410346" y="1317356"/>
                </a:lnTo>
                <a:lnTo>
                  <a:pt x="1394848" y="867905"/>
                </a:lnTo>
                <a:lnTo>
                  <a:pt x="1177872" y="402956"/>
                </a:lnTo>
                <a:lnTo>
                  <a:pt x="883404" y="170481"/>
                </a:lnTo>
                <a:lnTo>
                  <a:pt x="449451" y="0"/>
                </a:lnTo>
                <a:lnTo>
                  <a:pt x="77492" y="0"/>
                </a:lnTo>
                <a:lnTo>
                  <a:pt x="108489" y="247973"/>
                </a:lnTo>
                <a:lnTo>
                  <a:pt x="154984" y="511444"/>
                </a:lnTo>
                <a:lnTo>
                  <a:pt x="77492" y="1162373"/>
                </a:lnTo>
                <a:lnTo>
                  <a:pt x="0" y="1363851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Freeform 65"/>
          <p:cNvSpPr/>
          <p:nvPr/>
        </p:nvSpPr>
        <p:spPr>
          <a:xfrm>
            <a:off x="620713" y="2966138"/>
            <a:ext cx="2401887" cy="1782762"/>
          </a:xfrm>
          <a:custGeom>
            <a:avLst/>
            <a:gdLst>
              <a:gd name="connsiteX0" fmla="*/ 1394848 w 2324746"/>
              <a:gd name="connsiteY0" fmla="*/ 402956 h 1441343"/>
              <a:gd name="connsiteX1" fmla="*/ 1549831 w 2324746"/>
              <a:gd name="connsiteY1" fmla="*/ 557939 h 1441343"/>
              <a:gd name="connsiteX2" fmla="*/ 1813302 w 2324746"/>
              <a:gd name="connsiteY2" fmla="*/ 743919 h 1441343"/>
              <a:gd name="connsiteX3" fmla="*/ 2324746 w 2324746"/>
              <a:gd name="connsiteY3" fmla="*/ 929898 h 1441343"/>
              <a:gd name="connsiteX4" fmla="*/ 2200760 w 2324746"/>
              <a:gd name="connsiteY4" fmla="*/ 1100380 h 1441343"/>
              <a:gd name="connsiteX5" fmla="*/ 1844299 w 2324746"/>
              <a:gd name="connsiteY5" fmla="*/ 1348353 h 1441343"/>
              <a:gd name="connsiteX6" fmla="*/ 1472339 w 2324746"/>
              <a:gd name="connsiteY6" fmla="*/ 1441343 h 1441343"/>
              <a:gd name="connsiteX7" fmla="*/ 1084882 w 2324746"/>
              <a:gd name="connsiteY7" fmla="*/ 1410346 h 1441343"/>
              <a:gd name="connsiteX8" fmla="*/ 712922 w 2324746"/>
              <a:gd name="connsiteY8" fmla="*/ 1255363 h 1441343"/>
              <a:gd name="connsiteX9" fmla="*/ 402956 w 2324746"/>
              <a:gd name="connsiteY9" fmla="*/ 991892 h 1441343"/>
              <a:gd name="connsiteX10" fmla="*/ 139485 w 2324746"/>
              <a:gd name="connsiteY10" fmla="*/ 604434 h 1441343"/>
              <a:gd name="connsiteX11" fmla="*/ 0 w 2324746"/>
              <a:gd name="connsiteY11" fmla="*/ 30997 h 1441343"/>
              <a:gd name="connsiteX12" fmla="*/ 0 w 2324746"/>
              <a:gd name="connsiteY12" fmla="*/ 0 h 1441343"/>
              <a:gd name="connsiteX13" fmla="*/ 216977 w 2324746"/>
              <a:gd name="connsiteY13" fmla="*/ 108488 h 1441343"/>
              <a:gd name="connsiteX14" fmla="*/ 790414 w 2324746"/>
              <a:gd name="connsiteY14" fmla="*/ 294468 h 1441343"/>
              <a:gd name="connsiteX15" fmla="*/ 1394848 w 2324746"/>
              <a:gd name="connsiteY15" fmla="*/ 402956 h 1441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24746" h="1441343">
                <a:moveTo>
                  <a:pt x="1394848" y="402956"/>
                </a:moveTo>
                <a:lnTo>
                  <a:pt x="1549831" y="557939"/>
                </a:lnTo>
                <a:lnTo>
                  <a:pt x="1813302" y="743919"/>
                </a:lnTo>
                <a:lnTo>
                  <a:pt x="2324746" y="929898"/>
                </a:lnTo>
                <a:lnTo>
                  <a:pt x="2200760" y="1100380"/>
                </a:lnTo>
                <a:lnTo>
                  <a:pt x="1844299" y="1348353"/>
                </a:lnTo>
                <a:lnTo>
                  <a:pt x="1472339" y="1441343"/>
                </a:lnTo>
                <a:lnTo>
                  <a:pt x="1084882" y="1410346"/>
                </a:lnTo>
                <a:lnTo>
                  <a:pt x="712922" y="1255363"/>
                </a:lnTo>
                <a:lnTo>
                  <a:pt x="402956" y="991892"/>
                </a:lnTo>
                <a:lnTo>
                  <a:pt x="139485" y="604434"/>
                </a:lnTo>
                <a:lnTo>
                  <a:pt x="0" y="30997"/>
                </a:lnTo>
                <a:lnTo>
                  <a:pt x="0" y="0"/>
                </a:lnTo>
                <a:lnTo>
                  <a:pt x="216977" y="108488"/>
                </a:lnTo>
                <a:lnTo>
                  <a:pt x="790414" y="294468"/>
                </a:lnTo>
                <a:lnTo>
                  <a:pt x="1394848" y="402956"/>
                </a:lnTo>
                <a:close/>
              </a:path>
            </a:pathLst>
          </a:custGeom>
          <a:solidFill>
            <a:schemeClr val="tx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0" name="Straight Connector 69"/>
          <p:cNvCxnSpPr>
            <a:stCxn id="114" idx="0"/>
            <a:endCxn id="120" idx="2"/>
          </p:cNvCxnSpPr>
          <p:nvPr/>
        </p:nvCxnSpPr>
        <p:spPr>
          <a:xfrm>
            <a:off x="4633913" y="3459986"/>
            <a:ext cx="1995172" cy="18199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14" idx="2"/>
          </p:cNvCxnSpPr>
          <p:nvPr/>
        </p:nvCxnSpPr>
        <p:spPr>
          <a:xfrm flipH="1" flipV="1">
            <a:off x="6757060" y="3681357"/>
            <a:ext cx="1518578" cy="894443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 bwMode="auto">
          <a:xfrm>
            <a:off x="387350" y="296290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2976563" y="4205913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1922463" y="30772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1428750" y="408685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76" name="Oval 75"/>
          <p:cNvSpPr/>
          <p:nvPr/>
        </p:nvSpPr>
        <p:spPr bwMode="auto">
          <a:xfrm>
            <a:off x="2995517" y="409702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Oval 79"/>
          <p:cNvSpPr/>
          <p:nvPr/>
        </p:nvSpPr>
        <p:spPr bwMode="auto">
          <a:xfrm>
            <a:off x="1596014" y="389022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2040396" y="344634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2090665" y="182645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612741" y="298587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Freeform 83"/>
          <p:cNvSpPr/>
          <p:nvPr/>
        </p:nvSpPr>
        <p:spPr>
          <a:xfrm>
            <a:off x="642938" y="3051800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Freeform 84"/>
          <p:cNvSpPr/>
          <p:nvPr/>
        </p:nvSpPr>
        <p:spPr>
          <a:xfrm>
            <a:off x="2081213" y="1927850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Freeform 85"/>
          <p:cNvSpPr/>
          <p:nvPr/>
        </p:nvSpPr>
        <p:spPr>
          <a:xfrm>
            <a:off x="2081213" y="3480425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Arc 86"/>
          <p:cNvSpPr/>
          <p:nvPr/>
        </p:nvSpPr>
        <p:spPr>
          <a:xfrm>
            <a:off x="957263" y="1808788"/>
            <a:ext cx="2600325" cy="2617787"/>
          </a:xfrm>
          <a:prstGeom prst="arc">
            <a:avLst>
              <a:gd name="adj1" fmla="val 15839463"/>
              <a:gd name="adj2" fmla="val 320401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Freeform 87"/>
          <p:cNvSpPr/>
          <p:nvPr/>
        </p:nvSpPr>
        <p:spPr>
          <a:xfrm>
            <a:off x="630238" y="1767513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Freeform 88"/>
          <p:cNvSpPr/>
          <p:nvPr/>
        </p:nvSpPr>
        <p:spPr>
          <a:xfrm>
            <a:off x="1622425" y="3510588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Freeform 89"/>
          <p:cNvSpPr/>
          <p:nvPr/>
        </p:nvSpPr>
        <p:spPr>
          <a:xfrm>
            <a:off x="630238" y="3051800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Freeform 90"/>
          <p:cNvSpPr/>
          <p:nvPr/>
        </p:nvSpPr>
        <p:spPr>
          <a:xfrm>
            <a:off x="1636713" y="3953500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Arc 91"/>
          <p:cNvSpPr/>
          <p:nvPr/>
        </p:nvSpPr>
        <p:spPr>
          <a:xfrm>
            <a:off x="615951" y="983288"/>
            <a:ext cx="2809638" cy="3746997"/>
          </a:xfrm>
          <a:prstGeom prst="arc">
            <a:avLst>
              <a:gd name="adj1" fmla="val 3195533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4614306" y="343793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2568530" y="314347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2971485" y="274052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Oval 95"/>
          <p:cNvSpPr/>
          <p:nvPr/>
        </p:nvSpPr>
        <p:spPr bwMode="auto">
          <a:xfrm>
            <a:off x="1561140" y="269402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Freeform 96"/>
          <p:cNvSpPr/>
          <p:nvPr/>
        </p:nvSpPr>
        <p:spPr>
          <a:xfrm>
            <a:off x="1597025" y="2731125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Freeform 97"/>
          <p:cNvSpPr/>
          <p:nvPr/>
        </p:nvSpPr>
        <p:spPr>
          <a:xfrm>
            <a:off x="1576388" y="1832600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Freeform 98"/>
          <p:cNvSpPr/>
          <p:nvPr/>
        </p:nvSpPr>
        <p:spPr>
          <a:xfrm>
            <a:off x="635000" y="2689850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Freeform 99"/>
          <p:cNvSpPr/>
          <p:nvPr/>
        </p:nvSpPr>
        <p:spPr>
          <a:xfrm>
            <a:off x="2138363" y="1926263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Freeform 100"/>
          <p:cNvSpPr/>
          <p:nvPr/>
        </p:nvSpPr>
        <p:spPr>
          <a:xfrm>
            <a:off x="2603500" y="3181975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Freeform 104"/>
          <p:cNvSpPr/>
          <p:nvPr/>
        </p:nvSpPr>
        <p:spPr>
          <a:xfrm>
            <a:off x="2092325" y="3196263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Freeform 105"/>
          <p:cNvSpPr/>
          <p:nvPr/>
        </p:nvSpPr>
        <p:spPr>
          <a:xfrm>
            <a:off x="2138363" y="1880225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Freeform 106"/>
          <p:cNvSpPr/>
          <p:nvPr/>
        </p:nvSpPr>
        <p:spPr>
          <a:xfrm>
            <a:off x="2619375" y="2778750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Freeform 107"/>
          <p:cNvSpPr/>
          <p:nvPr/>
        </p:nvSpPr>
        <p:spPr>
          <a:xfrm>
            <a:off x="2981325" y="2794625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7109531" y="167112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8240909" y="453831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Oval 110"/>
          <p:cNvSpPr/>
          <p:nvPr/>
        </p:nvSpPr>
        <p:spPr bwMode="auto">
          <a:xfrm>
            <a:off x="6257127" y="3329446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2" name="Oval 111"/>
          <p:cNvSpPr/>
          <p:nvPr/>
        </p:nvSpPr>
        <p:spPr bwMode="auto">
          <a:xfrm>
            <a:off x="7450497" y="3189960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3" name="Oval 112"/>
          <p:cNvSpPr/>
          <p:nvPr/>
        </p:nvSpPr>
        <p:spPr bwMode="auto">
          <a:xfrm>
            <a:off x="6086645" y="3670408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4" name="Freeform 113"/>
          <p:cNvSpPr/>
          <p:nvPr/>
        </p:nvSpPr>
        <p:spPr>
          <a:xfrm>
            <a:off x="4633913" y="1708775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960563" y="1521450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7299325" y="1646863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7962900" y="45869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4359275" y="3147050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119" name="Straight Connector 118"/>
          <p:cNvCxnSpPr>
            <a:stCxn id="120" idx="0"/>
          </p:cNvCxnSpPr>
          <p:nvPr/>
        </p:nvCxnSpPr>
        <p:spPr>
          <a:xfrm rot="5400000" flipH="1" flipV="1">
            <a:off x="5954712" y="2391178"/>
            <a:ext cx="1922239" cy="481241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val 119"/>
          <p:cNvSpPr/>
          <p:nvPr/>
        </p:nvSpPr>
        <p:spPr bwMode="auto">
          <a:xfrm>
            <a:off x="6629085" y="3592917"/>
            <a:ext cx="92252" cy="98132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6762175" y="3410700"/>
            <a:ext cx="179388" cy="17938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Oval Callout 150"/>
          <p:cNvSpPr/>
          <p:nvPr/>
        </p:nvSpPr>
        <p:spPr>
          <a:xfrm>
            <a:off x="5336681" y="1113025"/>
            <a:ext cx="1111619" cy="884237"/>
          </a:xfrm>
          <a:prstGeom prst="wedgeEllipseCallout">
            <a:avLst>
              <a:gd name="adj1" fmla="val 23816"/>
              <a:gd name="adj2" fmla="val 89160"/>
            </a:avLst>
          </a:prstGeom>
          <a:solidFill>
            <a:srgbClr val="0070C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Oval Callout 151"/>
          <p:cNvSpPr/>
          <p:nvPr/>
        </p:nvSpPr>
        <p:spPr>
          <a:xfrm>
            <a:off x="4607626" y="3940800"/>
            <a:ext cx="1126424" cy="882650"/>
          </a:xfrm>
          <a:prstGeom prst="wedgeEllipseCallout">
            <a:avLst>
              <a:gd name="adj1" fmla="val 83796"/>
              <a:gd name="adj2" fmla="val -36902"/>
            </a:avLst>
          </a:prstGeom>
          <a:solidFill>
            <a:schemeClr val="tx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Oval Callout 152"/>
          <p:cNvSpPr/>
          <p:nvPr/>
        </p:nvSpPr>
        <p:spPr>
          <a:xfrm>
            <a:off x="7861465" y="1805055"/>
            <a:ext cx="1128155" cy="756207"/>
          </a:xfrm>
          <a:prstGeom prst="wedgeEllipseCallout">
            <a:avLst>
              <a:gd name="adj1" fmla="val -74206"/>
              <a:gd name="adj2" fmla="val 73281"/>
            </a:avLst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2328863" y="29517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3065463" y="25533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1266825" y="24501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63" name="Oval Callout 162"/>
          <p:cNvSpPr/>
          <p:nvPr/>
        </p:nvSpPr>
        <p:spPr>
          <a:xfrm>
            <a:off x="0" y="1359525"/>
            <a:ext cx="1114425" cy="882650"/>
          </a:xfrm>
          <a:prstGeom prst="wedgeEllipseCallout">
            <a:avLst>
              <a:gd name="adj1" fmla="val 102509"/>
              <a:gd name="adj2" fmla="val -2225"/>
            </a:avLst>
          </a:prstGeom>
          <a:solidFill>
            <a:srgbClr val="0070C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=4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" name="Oval Callout 163"/>
          <p:cNvSpPr/>
          <p:nvPr/>
        </p:nvSpPr>
        <p:spPr>
          <a:xfrm>
            <a:off x="0" y="4142413"/>
            <a:ext cx="1143000" cy="882650"/>
          </a:xfrm>
          <a:prstGeom prst="wedgeEllipseCallout">
            <a:avLst>
              <a:gd name="adj1" fmla="val 103350"/>
              <a:gd name="adj2" fmla="val 15914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=4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" name="Oval Callout 164"/>
          <p:cNvSpPr/>
          <p:nvPr/>
        </p:nvSpPr>
        <p:spPr>
          <a:xfrm>
            <a:off x="3413125" y="1613525"/>
            <a:ext cx="1173163" cy="882650"/>
          </a:xfrm>
          <a:prstGeom prst="wedgeEllipseCallout">
            <a:avLst>
              <a:gd name="adj1" fmla="val -55508"/>
              <a:gd name="adj2" fmla="val 49987"/>
            </a:avLst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=5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" name="Oval 165"/>
          <p:cNvSpPr/>
          <p:nvPr/>
        </p:nvSpPr>
        <p:spPr bwMode="auto">
          <a:xfrm>
            <a:off x="6892558" y="3003985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7" name="Oval 166"/>
          <p:cNvSpPr/>
          <p:nvPr/>
        </p:nvSpPr>
        <p:spPr bwMode="auto">
          <a:xfrm>
            <a:off x="603619" y="2986898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8" name="Oval 167"/>
          <p:cNvSpPr/>
          <p:nvPr/>
        </p:nvSpPr>
        <p:spPr bwMode="auto">
          <a:xfrm>
            <a:off x="1552018" y="2695052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9" name="Oval 168"/>
          <p:cNvSpPr/>
          <p:nvPr/>
        </p:nvSpPr>
        <p:spPr bwMode="auto">
          <a:xfrm>
            <a:off x="2081543" y="1827477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0" name="Oval 169"/>
          <p:cNvSpPr/>
          <p:nvPr/>
        </p:nvSpPr>
        <p:spPr bwMode="auto">
          <a:xfrm>
            <a:off x="2962363" y="2741547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1" name="Oval 170"/>
          <p:cNvSpPr/>
          <p:nvPr/>
        </p:nvSpPr>
        <p:spPr bwMode="auto">
          <a:xfrm>
            <a:off x="2986395" y="4098052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8" name="Oval 177"/>
          <p:cNvSpPr/>
          <p:nvPr/>
        </p:nvSpPr>
        <p:spPr bwMode="auto">
          <a:xfrm>
            <a:off x="1586892" y="3891248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" name="Oval 178"/>
          <p:cNvSpPr/>
          <p:nvPr/>
        </p:nvSpPr>
        <p:spPr bwMode="auto">
          <a:xfrm>
            <a:off x="2559408" y="3144503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" name="Oval 179"/>
          <p:cNvSpPr/>
          <p:nvPr/>
        </p:nvSpPr>
        <p:spPr bwMode="auto">
          <a:xfrm>
            <a:off x="8231787" y="4539341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" name="Oval 180"/>
          <p:cNvSpPr/>
          <p:nvPr/>
        </p:nvSpPr>
        <p:spPr bwMode="auto">
          <a:xfrm>
            <a:off x="7100409" y="1672156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2" name="Oval 181"/>
          <p:cNvSpPr/>
          <p:nvPr/>
        </p:nvSpPr>
        <p:spPr bwMode="auto">
          <a:xfrm>
            <a:off x="4605184" y="3438961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244436" y="5146125"/>
            <a:ext cx="4928260" cy="85133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O(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O(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Valid Mapping in O((</a:t>
            </a:r>
            <a:r>
              <a:rPr lang="en-US" sz="40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spc="50" baseline="-25000" dirty="0" smtClean="0">
                <a:ln w="11430"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0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spc="50" baseline="-25000" dirty="0" smtClean="0">
                <a:ln w="11430"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) lg</a:t>
            </a:r>
            <a:r>
              <a:rPr lang="en-US" sz="4000" spc="50" baseline="30000" dirty="0" smtClean="0">
                <a:ln w="11430"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) time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20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27" name="Oval 126"/>
          <p:cNvSpPr/>
          <p:nvPr/>
        </p:nvSpPr>
        <p:spPr bwMode="auto">
          <a:xfrm>
            <a:off x="373781" y="350917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Oval 127"/>
          <p:cNvSpPr/>
          <p:nvPr/>
        </p:nvSpPr>
        <p:spPr bwMode="auto">
          <a:xfrm>
            <a:off x="2869006" y="174237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Oval 128"/>
          <p:cNvSpPr/>
          <p:nvPr/>
        </p:nvSpPr>
        <p:spPr bwMode="auto">
          <a:xfrm>
            <a:off x="4000384" y="460955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Freeform 132"/>
          <p:cNvSpPr/>
          <p:nvPr/>
        </p:nvSpPr>
        <p:spPr>
          <a:xfrm>
            <a:off x="393388" y="1780018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3058800" y="1718106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3722375" y="4658156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118750" y="3218293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40" name="Oval Callout 139"/>
          <p:cNvSpPr/>
          <p:nvPr/>
        </p:nvSpPr>
        <p:spPr>
          <a:xfrm>
            <a:off x="1096156" y="1184268"/>
            <a:ext cx="1111619" cy="884237"/>
          </a:xfrm>
          <a:prstGeom prst="wedgeEllipseCallout">
            <a:avLst>
              <a:gd name="adj1" fmla="val 23816"/>
              <a:gd name="adj2" fmla="val 89160"/>
            </a:avLst>
          </a:prstGeom>
          <a:solidFill>
            <a:srgbClr val="0070C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Oval Callout 140"/>
          <p:cNvSpPr/>
          <p:nvPr/>
        </p:nvSpPr>
        <p:spPr>
          <a:xfrm>
            <a:off x="367101" y="4012043"/>
            <a:ext cx="1126424" cy="882650"/>
          </a:xfrm>
          <a:prstGeom prst="wedgeEllipseCallout">
            <a:avLst>
              <a:gd name="adj1" fmla="val 83796"/>
              <a:gd name="adj2" fmla="val -36902"/>
            </a:avLst>
          </a:prstGeom>
          <a:solidFill>
            <a:schemeClr val="tx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Oval Callout 141"/>
          <p:cNvSpPr/>
          <p:nvPr/>
        </p:nvSpPr>
        <p:spPr>
          <a:xfrm>
            <a:off x="3620940" y="1876298"/>
            <a:ext cx="1128155" cy="756207"/>
          </a:xfrm>
          <a:prstGeom prst="wedgeEllipseCallout">
            <a:avLst>
              <a:gd name="adj1" fmla="val -74206"/>
              <a:gd name="adj2" fmla="val 73281"/>
            </a:avLst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Oval 143"/>
          <p:cNvSpPr/>
          <p:nvPr/>
        </p:nvSpPr>
        <p:spPr bwMode="auto">
          <a:xfrm>
            <a:off x="3991262" y="4610584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Oval 144"/>
          <p:cNvSpPr/>
          <p:nvPr/>
        </p:nvSpPr>
        <p:spPr bwMode="auto">
          <a:xfrm>
            <a:off x="2859884" y="1743399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364659" y="3510204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Oval 153"/>
          <p:cNvSpPr/>
          <p:nvPr/>
        </p:nvSpPr>
        <p:spPr bwMode="auto">
          <a:xfrm>
            <a:off x="5088285" y="346167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Oval 154"/>
          <p:cNvSpPr/>
          <p:nvPr/>
        </p:nvSpPr>
        <p:spPr bwMode="auto">
          <a:xfrm>
            <a:off x="7583510" y="169487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Oval 155"/>
          <p:cNvSpPr/>
          <p:nvPr/>
        </p:nvSpPr>
        <p:spPr bwMode="auto">
          <a:xfrm>
            <a:off x="8714888" y="456205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Freeform 156"/>
          <p:cNvSpPr/>
          <p:nvPr/>
        </p:nvSpPr>
        <p:spPr>
          <a:xfrm>
            <a:off x="5107892" y="1732517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7773304" y="1670605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8436879" y="4610655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72" name="Rectangle 171"/>
          <p:cNvSpPr/>
          <p:nvPr/>
        </p:nvSpPr>
        <p:spPr bwMode="auto">
          <a:xfrm>
            <a:off x="4833254" y="3170792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74" name="Oval 173"/>
          <p:cNvSpPr/>
          <p:nvPr/>
        </p:nvSpPr>
        <p:spPr bwMode="auto">
          <a:xfrm>
            <a:off x="8705766" y="4563083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" name="Oval 174"/>
          <p:cNvSpPr/>
          <p:nvPr/>
        </p:nvSpPr>
        <p:spPr bwMode="auto">
          <a:xfrm>
            <a:off x="7574388" y="1695898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6" name="Oval 175"/>
          <p:cNvSpPr/>
          <p:nvPr/>
        </p:nvSpPr>
        <p:spPr bwMode="auto">
          <a:xfrm>
            <a:off x="5079163" y="3462703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Freeform 182"/>
          <p:cNvSpPr/>
          <p:nvPr/>
        </p:nvSpPr>
        <p:spPr>
          <a:xfrm>
            <a:off x="5153889" y="2553186"/>
            <a:ext cx="3241963" cy="1128156"/>
          </a:xfrm>
          <a:custGeom>
            <a:avLst/>
            <a:gdLst>
              <a:gd name="connsiteX0" fmla="*/ 0 w 3241963"/>
              <a:gd name="connsiteY0" fmla="*/ 938151 h 1128156"/>
              <a:gd name="connsiteX1" fmla="*/ 2802576 w 3241963"/>
              <a:gd name="connsiteY1" fmla="*/ 0 h 1128156"/>
              <a:gd name="connsiteX2" fmla="*/ 3241963 w 3241963"/>
              <a:gd name="connsiteY2" fmla="*/ 1128156 h 1128156"/>
              <a:gd name="connsiteX3" fmla="*/ 0 w 3241963"/>
              <a:gd name="connsiteY3" fmla="*/ 938151 h 112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1963" h="1128156">
                <a:moveTo>
                  <a:pt x="0" y="938151"/>
                </a:moveTo>
                <a:lnTo>
                  <a:pt x="2802576" y="0"/>
                </a:lnTo>
                <a:lnTo>
                  <a:pt x="3241963" y="1128156"/>
                </a:lnTo>
                <a:lnTo>
                  <a:pt x="0" y="938151"/>
                </a:lnTo>
                <a:close/>
              </a:path>
            </a:pathLst>
          </a:custGeom>
          <a:solidFill>
            <a:srgbClr val="00D05E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" name="Rectangle 205"/>
          <p:cNvSpPr/>
          <p:nvPr/>
        </p:nvSpPr>
        <p:spPr>
          <a:xfrm>
            <a:off x="6853552" y="2294299"/>
            <a:ext cx="5693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7091058" y="2971193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7482944" y="3695588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8423941" y="341058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endParaRPr lang="en-US" dirty="0"/>
          </a:p>
        </p:txBody>
      </p:sp>
      <p:sp>
        <p:nvSpPr>
          <p:cNvPr id="210" name="Rectangle 209"/>
          <p:cNvSpPr/>
          <p:nvPr/>
        </p:nvSpPr>
        <p:spPr>
          <a:xfrm>
            <a:off x="7937053" y="224679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dirty="0"/>
          </a:p>
        </p:txBody>
      </p:sp>
      <p:sp>
        <p:nvSpPr>
          <p:cNvPr id="211" name="Rectangle 210"/>
          <p:cNvSpPr/>
          <p:nvPr/>
        </p:nvSpPr>
        <p:spPr>
          <a:xfrm>
            <a:off x="3884723" y="5001880"/>
            <a:ext cx="1803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≤  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≤  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3" name="Straight Connector 212"/>
          <p:cNvCxnSpPr/>
          <p:nvPr/>
        </p:nvCxnSpPr>
        <p:spPr>
          <a:xfrm flipV="1">
            <a:off x="5153889" y="2553195"/>
            <a:ext cx="2778828" cy="93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endCxn id="184" idx="2"/>
          </p:cNvCxnSpPr>
          <p:nvPr/>
        </p:nvCxnSpPr>
        <p:spPr>
          <a:xfrm>
            <a:off x="5153889" y="3491337"/>
            <a:ext cx="3253838" cy="1781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8" name="Group 227"/>
          <p:cNvGrpSpPr/>
          <p:nvPr/>
        </p:nvGrpSpPr>
        <p:grpSpPr>
          <a:xfrm>
            <a:off x="5153888" y="1745665"/>
            <a:ext cx="3621975" cy="2850078"/>
            <a:chOff x="5153888" y="1745665"/>
            <a:chExt cx="3621975" cy="2850078"/>
          </a:xfrm>
        </p:grpSpPr>
        <p:sp>
          <p:nvSpPr>
            <p:cNvPr id="218" name="Oval 217"/>
            <p:cNvSpPr/>
            <p:nvPr/>
          </p:nvSpPr>
          <p:spPr bwMode="auto">
            <a:xfrm>
              <a:off x="6530666" y="2779858"/>
              <a:ext cx="92252" cy="98132"/>
            </a:xfrm>
            <a:prstGeom prst="ellipse">
              <a:avLst/>
            </a:prstGeom>
            <a:solidFill>
              <a:srgbClr val="000000"/>
            </a:solidFill>
            <a:ln w="25400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27" name="Group 226"/>
            <p:cNvGrpSpPr/>
            <p:nvPr/>
          </p:nvGrpSpPr>
          <p:grpSpPr>
            <a:xfrm>
              <a:off x="5153888" y="1745665"/>
              <a:ext cx="3621975" cy="2850078"/>
              <a:chOff x="5153888" y="1745665"/>
              <a:chExt cx="3621975" cy="2850078"/>
            </a:xfrm>
          </p:grpSpPr>
          <p:cxnSp>
            <p:nvCxnSpPr>
              <p:cNvPr id="220" name="Straight Connector 219"/>
              <p:cNvCxnSpPr>
                <a:stCxn id="218" idx="2"/>
              </p:cNvCxnSpPr>
              <p:nvPr/>
            </p:nvCxnSpPr>
            <p:spPr>
              <a:xfrm rot="10800000" flipV="1">
                <a:off x="5153888" y="2828923"/>
                <a:ext cx="1376778" cy="662413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traight Connector 220"/>
              <p:cNvCxnSpPr>
                <a:stCxn id="218" idx="0"/>
              </p:cNvCxnSpPr>
              <p:nvPr/>
            </p:nvCxnSpPr>
            <p:spPr>
              <a:xfrm rot="5400000" flipH="1" flipV="1">
                <a:off x="6589215" y="1733243"/>
                <a:ext cx="1034193" cy="105903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>
                <a:stCxn id="218" idx="6"/>
              </p:cNvCxnSpPr>
              <p:nvPr/>
            </p:nvCxnSpPr>
            <p:spPr>
              <a:xfrm>
                <a:off x="6622918" y="2828924"/>
                <a:ext cx="2152945" cy="176681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29" name="Rectangle 228"/>
          <p:cNvSpPr/>
          <p:nvPr/>
        </p:nvSpPr>
        <p:spPr>
          <a:xfrm>
            <a:off x="1770915" y="5678774"/>
            <a:ext cx="61334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representative vertex must lie inside the green region.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1199682" y="2188807"/>
            <a:ext cx="2244396" cy="1931602"/>
            <a:chOff x="6054315" y="2271934"/>
            <a:chExt cx="2244396" cy="1931602"/>
          </a:xfrm>
        </p:grpSpPr>
        <p:sp>
          <p:nvSpPr>
            <p:cNvPr id="68" name="Oval 67"/>
            <p:cNvSpPr/>
            <p:nvPr/>
          </p:nvSpPr>
          <p:spPr bwMode="auto">
            <a:xfrm rot="7359077">
              <a:off x="7630210" y="3267808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9" name="Oval 68"/>
            <p:cNvSpPr/>
            <p:nvPr/>
          </p:nvSpPr>
          <p:spPr bwMode="auto">
            <a:xfrm rot="7359077">
              <a:off x="7429237" y="2705049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0" name="Oval 69"/>
            <p:cNvSpPr/>
            <p:nvPr/>
          </p:nvSpPr>
          <p:spPr bwMode="auto">
            <a:xfrm rot="7359077">
              <a:off x="7762095" y="2268994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1" name="Oval 70"/>
            <p:cNvSpPr/>
            <p:nvPr/>
          </p:nvSpPr>
          <p:spPr bwMode="auto">
            <a:xfrm rot="7359077">
              <a:off x="6629795" y="3338089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grpSp>
          <p:nvGrpSpPr>
            <p:cNvPr id="72" name="Group 129"/>
            <p:cNvGrpSpPr/>
            <p:nvPr/>
          </p:nvGrpSpPr>
          <p:grpSpPr>
            <a:xfrm>
              <a:off x="6054315" y="2441863"/>
              <a:ext cx="1328740" cy="1542316"/>
              <a:chOff x="5901915" y="2289463"/>
              <a:chExt cx="1328740" cy="1542316"/>
            </a:xfrm>
          </p:grpSpPr>
          <p:sp>
            <p:nvSpPr>
              <p:cNvPr id="75" name="Oval 74"/>
              <p:cNvSpPr/>
              <p:nvPr/>
            </p:nvSpPr>
            <p:spPr bwMode="auto">
              <a:xfrm rot="8665166">
                <a:off x="6789465" y="2482447"/>
                <a:ext cx="92252" cy="98132"/>
              </a:xfrm>
              <a:prstGeom prst="ellipse">
                <a:avLst/>
              </a:prstGeom>
              <a:noFill/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76" name="Oval 75"/>
              <p:cNvSpPr/>
              <p:nvPr/>
            </p:nvSpPr>
            <p:spPr bwMode="auto">
              <a:xfrm rot="7359077">
                <a:off x="5904855" y="3064578"/>
                <a:ext cx="92252" cy="98132"/>
              </a:xfrm>
              <a:prstGeom prst="ellipse">
                <a:avLst/>
              </a:prstGeom>
              <a:noFill/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grpSp>
            <p:nvGrpSpPr>
              <p:cNvPr id="80" name="Group 125"/>
              <p:cNvGrpSpPr/>
              <p:nvPr/>
            </p:nvGrpSpPr>
            <p:grpSpPr>
              <a:xfrm>
                <a:off x="6077861" y="2289463"/>
                <a:ext cx="1152794" cy="1542316"/>
                <a:chOff x="6077861" y="2289463"/>
                <a:chExt cx="1152794" cy="1542316"/>
              </a:xfrm>
            </p:grpSpPr>
            <p:sp>
              <p:nvSpPr>
                <p:cNvPr id="81" name="Oval 80"/>
                <p:cNvSpPr/>
                <p:nvPr/>
              </p:nvSpPr>
              <p:spPr bwMode="auto">
                <a:xfrm rot="7359077">
                  <a:off x="6970328" y="3736587"/>
                  <a:ext cx="92252" cy="98132"/>
                </a:xfrm>
                <a:prstGeom prst="ellipse">
                  <a:avLst/>
                </a:prstGeom>
                <a:noFill/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82" name="Oval 81"/>
                <p:cNvSpPr/>
                <p:nvPr/>
              </p:nvSpPr>
              <p:spPr bwMode="auto">
                <a:xfrm rot="8665166">
                  <a:off x="6077861" y="3603455"/>
                  <a:ext cx="92252" cy="98132"/>
                </a:xfrm>
                <a:prstGeom prst="ellipse">
                  <a:avLst/>
                </a:prstGeom>
                <a:noFill/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grpSp>
              <p:nvGrpSpPr>
                <p:cNvPr id="83" name="Group 124"/>
                <p:cNvGrpSpPr/>
                <p:nvPr/>
              </p:nvGrpSpPr>
              <p:grpSpPr>
                <a:xfrm>
                  <a:off x="6283687" y="2289463"/>
                  <a:ext cx="946968" cy="705114"/>
                  <a:chOff x="6283687" y="2289463"/>
                  <a:chExt cx="946968" cy="705114"/>
                </a:xfrm>
              </p:grpSpPr>
              <p:sp>
                <p:nvSpPr>
                  <p:cNvPr id="84" name="Oval 83"/>
                  <p:cNvSpPr/>
                  <p:nvPr/>
                </p:nvSpPr>
                <p:spPr bwMode="auto">
                  <a:xfrm rot="7359077">
                    <a:off x="6543688" y="2579221"/>
                    <a:ext cx="92252" cy="98132"/>
                  </a:xfrm>
                  <a:prstGeom prst="ellipse">
                    <a:avLst/>
                  </a:prstGeom>
                  <a:noFill/>
                  <a:ln w="25400" cap="rnd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p:txBody>
              </p:sp>
              <p:sp>
                <p:nvSpPr>
                  <p:cNvPr id="85" name="Oval 84"/>
                  <p:cNvSpPr/>
                  <p:nvPr/>
                </p:nvSpPr>
                <p:spPr bwMode="auto">
                  <a:xfrm rot="7359077">
                    <a:off x="6692545" y="2708542"/>
                    <a:ext cx="92252" cy="98132"/>
                  </a:xfrm>
                  <a:prstGeom prst="ellipse">
                    <a:avLst/>
                  </a:prstGeom>
                  <a:noFill/>
                  <a:ln w="25400" cap="rnd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p:txBody>
              </p:sp>
              <p:sp>
                <p:nvSpPr>
                  <p:cNvPr id="86" name="Oval 85"/>
                  <p:cNvSpPr/>
                  <p:nvPr/>
                </p:nvSpPr>
                <p:spPr bwMode="auto">
                  <a:xfrm rot="7359077">
                    <a:off x="7135463" y="2286523"/>
                    <a:ext cx="92252" cy="98132"/>
                  </a:xfrm>
                  <a:prstGeom prst="ellipse">
                    <a:avLst/>
                  </a:prstGeom>
                  <a:noFill/>
                  <a:ln w="25400" cap="rnd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p:txBody>
              </p:sp>
              <p:sp>
                <p:nvSpPr>
                  <p:cNvPr id="87" name="Oval 86"/>
                  <p:cNvSpPr/>
                  <p:nvPr/>
                </p:nvSpPr>
                <p:spPr bwMode="auto">
                  <a:xfrm rot="7359077">
                    <a:off x="6286627" y="2899385"/>
                    <a:ext cx="92252" cy="98132"/>
                  </a:xfrm>
                  <a:prstGeom prst="ellipse">
                    <a:avLst/>
                  </a:prstGeom>
                  <a:noFill/>
                  <a:ln w="25400" cap="rnd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p:txBody>
              </p:sp>
            </p:grpSp>
          </p:grpSp>
        </p:grpSp>
        <p:sp>
          <p:nvSpPr>
            <p:cNvPr id="73" name="Oval 72"/>
            <p:cNvSpPr/>
            <p:nvPr/>
          </p:nvSpPr>
          <p:spPr bwMode="auto">
            <a:xfrm rot="4949529">
              <a:off x="8203519" y="4108344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 rot="4949529">
              <a:off x="7858998" y="3887139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Valid Mapping in O((</a:t>
            </a:r>
            <a:r>
              <a:rPr lang="en-US" sz="40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spc="50" baseline="-25000" dirty="0" smtClean="0">
                <a:ln w="11430"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0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spc="50" baseline="-25000" dirty="0" smtClean="0">
                <a:ln w="11430"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) lg</a:t>
            </a:r>
            <a:r>
              <a:rPr lang="en-US" sz="4000" spc="50" baseline="30000" dirty="0" smtClean="0">
                <a:ln w="11430"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) time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21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27" name="Oval 126"/>
          <p:cNvSpPr/>
          <p:nvPr/>
        </p:nvSpPr>
        <p:spPr bwMode="auto">
          <a:xfrm>
            <a:off x="373781" y="350917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Oval 127"/>
          <p:cNvSpPr/>
          <p:nvPr/>
        </p:nvSpPr>
        <p:spPr bwMode="auto">
          <a:xfrm>
            <a:off x="2869006" y="174237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Oval 128"/>
          <p:cNvSpPr/>
          <p:nvPr/>
        </p:nvSpPr>
        <p:spPr bwMode="auto">
          <a:xfrm>
            <a:off x="4000384" y="460955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Freeform 132"/>
          <p:cNvSpPr/>
          <p:nvPr/>
        </p:nvSpPr>
        <p:spPr>
          <a:xfrm>
            <a:off x="393388" y="1780018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3058800" y="1718106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3722375" y="4658156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118750" y="3218293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40" name="Oval Callout 139"/>
          <p:cNvSpPr/>
          <p:nvPr/>
        </p:nvSpPr>
        <p:spPr>
          <a:xfrm>
            <a:off x="1096156" y="1184268"/>
            <a:ext cx="1111619" cy="884237"/>
          </a:xfrm>
          <a:prstGeom prst="wedgeEllipseCallout">
            <a:avLst>
              <a:gd name="adj1" fmla="val 23816"/>
              <a:gd name="adj2" fmla="val 89160"/>
            </a:avLst>
          </a:prstGeom>
          <a:solidFill>
            <a:srgbClr val="0070C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Oval Callout 140"/>
          <p:cNvSpPr/>
          <p:nvPr/>
        </p:nvSpPr>
        <p:spPr>
          <a:xfrm>
            <a:off x="367101" y="4012043"/>
            <a:ext cx="1126424" cy="882650"/>
          </a:xfrm>
          <a:prstGeom prst="wedgeEllipseCallout">
            <a:avLst>
              <a:gd name="adj1" fmla="val 83796"/>
              <a:gd name="adj2" fmla="val -36902"/>
            </a:avLst>
          </a:prstGeom>
          <a:solidFill>
            <a:schemeClr val="tx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Oval Callout 141"/>
          <p:cNvSpPr/>
          <p:nvPr/>
        </p:nvSpPr>
        <p:spPr>
          <a:xfrm>
            <a:off x="3620940" y="1876298"/>
            <a:ext cx="1128155" cy="756207"/>
          </a:xfrm>
          <a:prstGeom prst="wedgeEllipseCallout">
            <a:avLst>
              <a:gd name="adj1" fmla="val -74206"/>
              <a:gd name="adj2" fmla="val 73281"/>
            </a:avLst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Oval 143"/>
          <p:cNvSpPr/>
          <p:nvPr/>
        </p:nvSpPr>
        <p:spPr bwMode="auto">
          <a:xfrm>
            <a:off x="3991262" y="4610584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Oval 144"/>
          <p:cNvSpPr/>
          <p:nvPr/>
        </p:nvSpPr>
        <p:spPr bwMode="auto">
          <a:xfrm>
            <a:off x="2859884" y="1743399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364659" y="3510204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Oval 153"/>
          <p:cNvSpPr/>
          <p:nvPr/>
        </p:nvSpPr>
        <p:spPr bwMode="auto">
          <a:xfrm>
            <a:off x="5088285" y="346167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Oval 154"/>
          <p:cNvSpPr/>
          <p:nvPr/>
        </p:nvSpPr>
        <p:spPr bwMode="auto">
          <a:xfrm>
            <a:off x="7583510" y="169487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Oval 155"/>
          <p:cNvSpPr/>
          <p:nvPr/>
        </p:nvSpPr>
        <p:spPr bwMode="auto">
          <a:xfrm>
            <a:off x="8714888" y="456205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Freeform 156"/>
          <p:cNvSpPr/>
          <p:nvPr/>
        </p:nvSpPr>
        <p:spPr>
          <a:xfrm>
            <a:off x="5107892" y="1732517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7773304" y="1670605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8436879" y="4610655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72" name="Rectangle 171"/>
          <p:cNvSpPr/>
          <p:nvPr/>
        </p:nvSpPr>
        <p:spPr bwMode="auto">
          <a:xfrm>
            <a:off x="4833254" y="3170792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74" name="Oval 173"/>
          <p:cNvSpPr/>
          <p:nvPr/>
        </p:nvSpPr>
        <p:spPr bwMode="auto">
          <a:xfrm>
            <a:off x="8705766" y="4563083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" name="Oval 174"/>
          <p:cNvSpPr/>
          <p:nvPr/>
        </p:nvSpPr>
        <p:spPr bwMode="auto">
          <a:xfrm>
            <a:off x="7574388" y="1695898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6" name="Oval 175"/>
          <p:cNvSpPr/>
          <p:nvPr/>
        </p:nvSpPr>
        <p:spPr bwMode="auto">
          <a:xfrm>
            <a:off x="5079163" y="3462703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7" name="Freeform 176"/>
          <p:cNvSpPr/>
          <p:nvPr/>
        </p:nvSpPr>
        <p:spPr>
          <a:xfrm>
            <a:off x="6887685" y="1745665"/>
            <a:ext cx="1056905" cy="1175656"/>
          </a:xfrm>
          <a:custGeom>
            <a:avLst/>
            <a:gdLst>
              <a:gd name="connsiteX0" fmla="*/ 0 w 2790702"/>
              <a:gd name="connsiteY0" fmla="*/ 1745672 h 1745672"/>
              <a:gd name="connsiteX1" fmla="*/ 2790702 w 2790702"/>
              <a:gd name="connsiteY1" fmla="*/ 807522 h 1745672"/>
              <a:gd name="connsiteX2" fmla="*/ 2481943 w 2790702"/>
              <a:gd name="connsiteY2" fmla="*/ 0 h 1745672"/>
              <a:gd name="connsiteX3" fmla="*/ 0 w 2790702"/>
              <a:gd name="connsiteY3" fmla="*/ 1745672 h 1745672"/>
              <a:gd name="connsiteX0" fmla="*/ 0 w 1056905"/>
              <a:gd name="connsiteY0" fmla="*/ 1175656 h 1175656"/>
              <a:gd name="connsiteX1" fmla="*/ 1056905 w 1056905"/>
              <a:gd name="connsiteY1" fmla="*/ 807522 h 1175656"/>
              <a:gd name="connsiteX2" fmla="*/ 748146 w 1056905"/>
              <a:gd name="connsiteY2" fmla="*/ 0 h 1175656"/>
              <a:gd name="connsiteX3" fmla="*/ 0 w 1056905"/>
              <a:gd name="connsiteY3" fmla="*/ 1175656 h 1175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6905" h="1175656">
                <a:moveTo>
                  <a:pt x="0" y="1175656"/>
                </a:moveTo>
                <a:lnTo>
                  <a:pt x="1056905" y="807522"/>
                </a:lnTo>
                <a:lnTo>
                  <a:pt x="748146" y="0"/>
                </a:lnTo>
                <a:lnTo>
                  <a:pt x="0" y="1175656"/>
                </a:lnTo>
                <a:close/>
              </a:path>
            </a:pathLst>
          </a:custGeom>
          <a:solidFill>
            <a:srgbClr val="00D05E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3" name="Freeform 182"/>
          <p:cNvSpPr/>
          <p:nvPr/>
        </p:nvSpPr>
        <p:spPr>
          <a:xfrm>
            <a:off x="5153889" y="2553186"/>
            <a:ext cx="3241963" cy="1128156"/>
          </a:xfrm>
          <a:custGeom>
            <a:avLst/>
            <a:gdLst>
              <a:gd name="connsiteX0" fmla="*/ 0 w 3241963"/>
              <a:gd name="connsiteY0" fmla="*/ 938151 h 1128156"/>
              <a:gd name="connsiteX1" fmla="*/ 2802576 w 3241963"/>
              <a:gd name="connsiteY1" fmla="*/ 0 h 1128156"/>
              <a:gd name="connsiteX2" fmla="*/ 3241963 w 3241963"/>
              <a:gd name="connsiteY2" fmla="*/ 1128156 h 1128156"/>
              <a:gd name="connsiteX3" fmla="*/ 0 w 3241963"/>
              <a:gd name="connsiteY3" fmla="*/ 938151 h 112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1963" h="1128156">
                <a:moveTo>
                  <a:pt x="0" y="938151"/>
                </a:moveTo>
                <a:lnTo>
                  <a:pt x="2802576" y="0"/>
                </a:lnTo>
                <a:lnTo>
                  <a:pt x="3241963" y="1128156"/>
                </a:lnTo>
                <a:lnTo>
                  <a:pt x="0" y="938151"/>
                </a:lnTo>
                <a:close/>
              </a:path>
            </a:pathLst>
          </a:custGeom>
          <a:solidFill>
            <a:srgbClr val="00D05E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" name="Freeform 183"/>
          <p:cNvSpPr/>
          <p:nvPr/>
        </p:nvSpPr>
        <p:spPr>
          <a:xfrm>
            <a:off x="7398325" y="3633841"/>
            <a:ext cx="1377538" cy="961902"/>
          </a:xfrm>
          <a:custGeom>
            <a:avLst/>
            <a:gdLst>
              <a:gd name="connsiteX0" fmla="*/ 0 w 3621974"/>
              <a:gd name="connsiteY0" fmla="*/ 0 h 1104406"/>
              <a:gd name="connsiteX1" fmla="*/ 3621974 w 3621974"/>
              <a:gd name="connsiteY1" fmla="*/ 1104406 h 1104406"/>
              <a:gd name="connsiteX2" fmla="*/ 3253839 w 3621974"/>
              <a:gd name="connsiteY2" fmla="*/ 178130 h 1104406"/>
              <a:gd name="connsiteX3" fmla="*/ 0 w 3621974"/>
              <a:gd name="connsiteY3" fmla="*/ 0 h 1104406"/>
              <a:gd name="connsiteX0" fmla="*/ 0 w 1377538"/>
              <a:gd name="connsiteY0" fmla="*/ 0 h 961902"/>
              <a:gd name="connsiteX1" fmla="*/ 1377538 w 1377538"/>
              <a:gd name="connsiteY1" fmla="*/ 961902 h 961902"/>
              <a:gd name="connsiteX2" fmla="*/ 1009403 w 1377538"/>
              <a:gd name="connsiteY2" fmla="*/ 35626 h 961902"/>
              <a:gd name="connsiteX3" fmla="*/ 0 w 1377538"/>
              <a:gd name="connsiteY3" fmla="*/ 0 h 96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7538" h="961902">
                <a:moveTo>
                  <a:pt x="0" y="0"/>
                </a:moveTo>
                <a:lnTo>
                  <a:pt x="1377538" y="961902"/>
                </a:lnTo>
                <a:lnTo>
                  <a:pt x="1009403" y="35626"/>
                </a:lnTo>
                <a:lnTo>
                  <a:pt x="0" y="0"/>
                </a:lnTo>
                <a:close/>
              </a:path>
            </a:pathLst>
          </a:custGeom>
          <a:solidFill>
            <a:srgbClr val="00D05E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" name="Rectangle 205"/>
          <p:cNvSpPr/>
          <p:nvPr/>
        </p:nvSpPr>
        <p:spPr>
          <a:xfrm>
            <a:off x="7197936" y="2175546"/>
            <a:ext cx="5693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7091058" y="2971193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7874819" y="3695588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8423941" y="341058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endParaRPr lang="en-US" dirty="0"/>
          </a:p>
        </p:txBody>
      </p:sp>
      <p:sp>
        <p:nvSpPr>
          <p:cNvPr id="210" name="Rectangle 209"/>
          <p:cNvSpPr/>
          <p:nvPr/>
        </p:nvSpPr>
        <p:spPr>
          <a:xfrm>
            <a:off x="7937053" y="224679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dirty="0"/>
          </a:p>
        </p:txBody>
      </p:sp>
      <p:sp>
        <p:nvSpPr>
          <p:cNvPr id="211" name="Rectangle 210"/>
          <p:cNvSpPr/>
          <p:nvPr/>
        </p:nvSpPr>
        <p:spPr>
          <a:xfrm>
            <a:off x="3884723" y="5001880"/>
            <a:ext cx="1803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≤  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≤  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3" name="Straight Connector 212"/>
          <p:cNvCxnSpPr>
            <a:stCxn id="183" idx="0"/>
          </p:cNvCxnSpPr>
          <p:nvPr/>
        </p:nvCxnSpPr>
        <p:spPr>
          <a:xfrm flipV="1">
            <a:off x="5153889" y="2553195"/>
            <a:ext cx="2778828" cy="93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83" idx="0"/>
            <a:endCxn id="184" idx="2"/>
          </p:cNvCxnSpPr>
          <p:nvPr/>
        </p:nvCxnSpPr>
        <p:spPr>
          <a:xfrm>
            <a:off x="5153889" y="3491337"/>
            <a:ext cx="3253839" cy="1781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84" idx="0"/>
            <a:endCxn id="184" idx="1"/>
          </p:cNvCxnSpPr>
          <p:nvPr/>
        </p:nvCxnSpPr>
        <p:spPr>
          <a:xfrm>
            <a:off x="7398325" y="3633841"/>
            <a:ext cx="1377538" cy="9619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endCxn id="177" idx="2"/>
          </p:cNvCxnSpPr>
          <p:nvPr/>
        </p:nvCxnSpPr>
        <p:spPr>
          <a:xfrm rot="5400000" flipH="1" flipV="1">
            <a:off x="6703615" y="1965364"/>
            <a:ext cx="1151914" cy="7125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4" name="Group 93"/>
          <p:cNvGrpSpPr/>
          <p:nvPr/>
        </p:nvGrpSpPr>
        <p:grpSpPr>
          <a:xfrm>
            <a:off x="5153890" y="1745667"/>
            <a:ext cx="3621973" cy="2850076"/>
            <a:chOff x="5153890" y="1745667"/>
            <a:chExt cx="3621973" cy="2850076"/>
          </a:xfrm>
        </p:grpSpPr>
        <p:grpSp>
          <p:nvGrpSpPr>
            <p:cNvPr id="93" name="Group 92"/>
            <p:cNvGrpSpPr/>
            <p:nvPr/>
          </p:nvGrpSpPr>
          <p:grpSpPr>
            <a:xfrm>
              <a:off x="5153890" y="1745667"/>
              <a:ext cx="3621973" cy="2850076"/>
              <a:chOff x="5153890" y="1745667"/>
              <a:chExt cx="3621973" cy="2850076"/>
            </a:xfrm>
          </p:grpSpPr>
          <p:cxnSp>
            <p:nvCxnSpPr>
              <p:cNvPr id="83" name="Straight Connector 82"/>
              <p:cNvCxnSpPr>
                <a:stCxn id="90" idx="2"/>
              </p:cNvCxnSpPr>
              <p:nvPr/>
            </p:nvCxnSpPr>
            <p:spPr>
              <a:xfrm rot="10800000" flipV="1">
                <a:off x="5153890" y="3446423"/>
                <a:ext cx="1638026" cy="44911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>
                <a:stCxn id="90" idx="0"/>
              </p:cNvCxnSpPr>
              <p:nvPr/>
            </p:nvCxnSpPr>
            <p:spPr>
              <a:xfrm rot="5400000" flipH="1" flipV="1">
                <a:off x="6411092" y="2172618"/>
                <a:ext cx="1651691" cy="79779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6840187" y="3455719"/>
                <a:ext cx="1935676" cy="1140024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0" name="Oval 89"/>
            <p:cNvSpPr/>
            <p:nvPr/>
          </p:nvSpPr>
          <p:spPr bwMode="auto">
            <a:xfrm>
              <a:off x="6791916" y="3397358"/>
              <a:ext cx="92252" cy="98132"/>
            </a:xfrm>
            <a:prstGeom prst="ellipse">
              <a:avLst/>
            </a:prstGeom>
            <a:solidFill>
              <a:srgbClr val="000000"/>
            </a:solidFill>
            <a:ln w="25400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7" name="Rectangle 116"/>
          <p:cNvSpPr/>
          <p:nvPr/>
        </p:nvSpPr>
        <p:spPr>
          <a:xfrm>
            <a:off x="427512" y="5524395"/>
            <a:ext cx="83721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green region contains O</a:t>
            </a:r>
            <a:r>
              <a:rPr lang="en-US" sz="2000" spc="50" dirty="0" smtClean="0">
                <a:ln w="11430"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spc="50" baseline="-25000" dirty="0" smtClean="0">
                <a:ln w="11430"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spc="50" dirty="0" smtClean="0">
                <a:ln w="11430"/>
                <a:latin typeface="Times New Roman" pitchFamily="18" charset="0"/>
                <a:cs typeface="Times New Roman" pitchFamily="18" charset="0"/>
              </a:rPr>
              <a:t>) points.</a:t>
            </a:r>
          </a:p>
          <a:p>
            <a:pPr algn="ctr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representative vertex and its incident edges must lie inside the green region.</a:t>
            </a:r>
          </a:p>
        </p:txBody>
      </p:sp>
      <p:sp>
        <p:nvSpPr>
          <p:cNvPr id="72" name="Rectangle 71"/>
          <p:cNvSpPr/>
          <p:nvPr/>
        </p:nvSpPr>
        <p:spPr>
          <a:xfrm>
            <a:off x="6673517" y="2629182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7288659" y="3277575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dirty="0"/>
          </a:p>
        </p:txBody>
      </p:sp>
      <p:grpSp>
        <p:nvGrpSpPr>
          <p:cNvPr id="75" name="Group 74"/>
          <p:cNvGrpSpPr/>
          <p:nvPr/>
        </p:nvGrpSpPr>
        <p:grpSpPr>
          <a:xfrm>
            <a:off x="1199682" y="2188807"/>
            <a:ext cx="2244396" cy="1931602"/>
            <a:chOff x="6054315" y="2271934"/>
            <a:chExt cx="2244396" cy="1931602"/>
          </a:xfrm>
        </p:grpSpPr>
        <p:sp>
          <p:nvSpPr>
            <p:cNvPr id="76" name="Oval 75"/>
            <p:cNvSpPr/>
            <p:nvPr/>
          </p:nvSpPr>
          <p:spPr bwMode="auto">
            <a:xfrm rot="7359077">
              <a:off x="7630210" y="3267808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1" name="Oval 80"/>
            <p:cNvSpPr/>
            <p:nvPr/>
          </p:nvSpPr>
          <p:spPr bwMode="auto">
            <a:xfrm rot="7359077">
              <a:off x="7429237" y="2705049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2" name="Oval 81"/>
            <p:cNvSpPr/>
            <p:nvPr/>
          </p:nvSpPr>
          <p:spPr bwMode="auto">
            <a:xfrm rot="7359077">
              <a:off x="7762095" y="2268994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6" name="Oval 85"/>
            <p:cNvSpPr/>
            <p:nvPr/>
          </p:nvSpPr>
          <p:spPr bwMode="auto">
            <a:xfrm rot="7359077">
              <a:off x="6629795" y="3338089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grpSp>
          <p:nvGrpSpPr>
            <p:cNvPr id="87" name="Group 129"/>
            <p:cNvGrpSpPr/>
            <p:nvPr/>
          </p:nvGrpSpPr>
          <p:grpSpPr>
            <a:xfrm>
              <a:off x="6054315" y="2441863"/>
              <a:ext cx="1328740" cy="1542316"/>
              <a:chOff x="5901915" y="2289463"/>
              <a:chExt cx="1328740" cy="1542316"/>
            </a:xfrm>
          </p:grpSpPr>
          <p:sp>
            <p:nvSpPr>
              <p:cNvPr id="91" name="Oval 90"/>
              <p:cNvSpPr/>
              <p:nvPr/>
            </p:nvSpPr>
            <p:spPr bwMode="auto">
              <a:xfrm rot="8665166">
                <a:off x="6789465" y="2482447"/>
                <a:ext cx="92252" cy="98132"/>
              </a:xfrm>
              <a:prstGeom prst="ellipse">
                <a:avLst/>
              </a:prstGeom>
              <a:noFill/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92" name="Oval 91"/>
              <p:cNvSpPr/>
              <p:nvPr/>
            </p:nvSpPr>
            <p:spPr bwMode="auto">
              <a:xfrm rot="7359077">
                <a:off x="5904855" y="3064578"/>
                <a:ext cx="92252" cy="98132"/>
              </a:xfrm>
              <a:prstGeom prst="ellipse">
                <a:avLst/>
              </a:prstGeom>
              <a:noFill/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grpSp>
            <p:nvGrpSpPr>
              <p:cNvPr id="118" name="Group 125"/>
              <p:cNvGrpSpPr/>
              <p:nvPr/>
            </p:nvGrpSpPr>
            <p:grpSpPr>
              <a:xfrm>
                <a:off x="6077861" y="2289463"/>
                <a:ext cx="1152794" cy="1542316"/>
                <a:chOff x="6077861" y="2289463"/>
                <a:chExt cx="1152794" cy="1542316"/>
              </a:xfrm>
            </p:grpSpPr>
            <p:sp>
              <p:nvSpPr>
                <p:cNvPr id="119" name="Oval 118"/>
                <p:cNvSpPr/>
                <p:nvPr/>
              </p:nvSpPr>
              <p:spPr bwMode="auto">
                <a:xfrm rot="7359077">
                  <a:off x="6970328" y="3736587"/>
                  <a:ext cx="92252" cy="98132"/>
                </a:xfrm>
                <a:prstGeom prst="ellipse">
                  <a:avLst/>
                </a:prstGeom>
                <a:noFill/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120" name="Oval 119"/>
                <p:cNvSpPr/>
                <p:nvPr/>
              </p:nvSpPr>
              <p:spPr bwMode="auto">
                <a:xfrm rot="8665166">
                  <a:off x="6077861" y="3603455"/>
                  <a:ext cx="92252" cy="98132"/>
                </a:xfrm>
                <a:prstGeom prst="ellipse">
                  <a:avLst/>
                </a:prstGeom>
                <a:noFill/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grpSp>
              <p:nvGrpSpPr>
                <p:cNvPr id="121" name="Group 124"/>
                <p:cNvGrpSpPr/>
                <p:nvPr/>
              </p:nvGrpSpPr>
              <p:grpSpPr>
                <a:xfrm>
                  <a:off x="6283687" y="2289463"/>
                  <a:ext cx="946968" cy="705114"/>
                  <a:chOff x="6283687" y="2289463"/>
                  <a:chExt cx="946968" cy="705114"/>
                </a:xfrm>
              </p:grpSpPr>
              <p:sp>
                <p:nvSpPr>
                  <p:cNvPr id="122" name="Oval 121"/>
                  <p:cNvSpPr/>
                  <p:nvPr/>
                </p:nvSpPr>
                <p:spPr bwMode="auto">
                  <a:xfrm rot="7359077">
                    <a:off x="6543688" y="2579221"/>
                    <a:ext cx="92252" cy="98132"/>
                  </a:xfrm>
                  <a:prstGeom prst="ellipse">
                    <a:avLst/>
                  </a:prstGeom>
                  <a:noFill/>
                  <a:ln w="25400" cap="rnd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p:txBody>
              </p:sp>
              <p:sp>
                <p:nvSpPr>
                  <p:cNvPr id="123" name="Oval 122"/>
                  <p:cNvSpPr/>
                  <p:nvPr/>
                </p:nvSpPr>
                <p:spPr bwMode="auto">
                  <a:xfrm rot="7359077">
                    <a:off x="6692545" y="2708542"/>
                    <a:ext cx="92252" cy="98132"/>
                  </a:xfrm>
                  <a:prstGeom prst="ellipse">
                    <a:avLst/>
                  </a:prstGeom>
                  <a:noFill/>
                  <a:ln w="25400" cap="rnd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p:txBody>
              </p:sp>
              <p:sp>
                <p:nvSpPr>
                  <p:cNvPr id="124" name="Oval 123"/>
                  <p:cNvSpPr/>
                  <p:nvPr/>
                </p:nvSpPr>
                <p:spPr bwMode="auto">
                  <a:xfrm rot="7359077">
                    <a:off x="7135463" y="2286523"/>
                    <a:ext cx="92252" cy="98132"/>
                  </a:xfrm>
                  <a:prstGeom prst="ellipse">
                    <a:avLst/>
                  </a:prstGeom>
                  <a:noFill/>
                  <a:ln w="25400" cap="rnd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p:txBody>
              </p:sp>
              <p:sp>
                <p:nvSpPr>
                  <p:cNvPr id="125" name="Oval 124"/>
                  <p:cNvSpPr/>
                  <p:nvPr/>
                </p:nvSpPr>
                <p:spPr bwMode="auto">
                  <a:xfrm rot="7359077">
                    <a:off x="6286627" y="2899385"/>
                    <a:ext cx="92252" cy="98132"/>
                  </a:xfrm>
                  <a:prstGeom prst="ellipse">
                    <a:avLst/>
                  </a:prstGeom>
                  <a:noFill/>
                  <a:ln w="25400" cap="rnd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p:txBody>
              </p:sp>
            </p:grpSp>
          </p:grpSp>
        </p:grpSp>
        <p:sp>
          <p:nvSpPr>
            <p:cNvPr id="88" name="Oval 87"/>
            <p:cNvSpPr/>
            <p:nvPr/>
          </p:nvSpPr>
          <p:spPr bwMode="auto">
            <a:xfrm rot="4949529">
              <a:off x="8203519" y="4108344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9" name="Oval 88"/>
            <p:cNvSpPr/>
            <p:nvPr/>
          </p:nvSpPr>
          <p:spPr bwMode="auto">
            <a:xfrm rot="4949529">
              <a:off x="7858998" y="3887139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Valid Mapping in O((</a:t>
            </a:r>
            <a:r>
              <a:rPr lang="en-US" sz="40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spc="50" baseline="-25000" dirty="0" smtClean="0">
                <a:ln w="11430"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0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spc="50" baseline="-25000" dirty="0" smtClean="0">
                <a:ln w="11430"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) lg</a:t>
            </a:r>
            <a:r>
              <a:rPr lang="en-US" sz="4000" spc="50" baseline="30000" dirty="0" smtClean="0">
                <a:ln w="11430"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) time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22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27" name="Oval 126"/>
          <p:cNvSpPr/>
          <p:nvPr/>
        </p:nvSpPr>
        <p:spPr bwMode="auto">
          <a:xfrm>
            <a:off x="373781" y="350917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Oval 127"/>
          <p:cNvSpPr/>
          <p:nvPr/>
        </p:nvSpPr>
        <p:spPr bwMode="auto">
          <a:xfrm>
            <a:off x="2869006" y="174237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Oval 128"/>
          <p:cNvSpPr/>
          <p:nvPr/>
        </p:nvSpPr>
        <p:spPr bwMode="auto">
          <a:xfrm>
            <a:off x="4000384" y="460955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Freeform 132"/>
          <p:cNvSpPr/>
          <p:nvPr/>
        </p:nvSpPr>
        <p:spPr>
          <a:xfrm>
            <a:off x="393388" y="1780018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3058800" y="1718106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3722375" y="4658156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118750" y="3218293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40" name="Oval Callout 139"/>
          <p:cNvSpPr/>
          <p:nvPr/>
        </p:nvSpPr>
        <p:spPr>
          <a:xfrm>
            <a:off x="1096156" y="1184268"/>
            <a:ext cx="1111619" cy="884237"/>
          </a:xfrm>
          <a:prstGeom prst="wedgeEllipseCallout">
            <a:avLst>
              <a:gd name="adj1" fmla="val 23816"/>
              <a:gd name="adj2" fmla="val 89160"/>
            </a:avLst>
          </a:prstGeom>
          <a:solidFill>
            <a:srgbClr val="0070C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Oval Callout 140"/>
          <p:cNvSpPr/>
          <p:nvPr/>
        </p:nvSpPr>
        <p:spPr>
          <a:xfrm>
            <a:off x="367101" y="4012043"/>
            <a:ext cx="1126424" cy="882650"/>
          </a:xfrm>
          <a:prstGeom prst="wedgeEllipseCallout">
            <a:avLst>
              <a:gd name="adj1" fmla="val 83796"/>
              <a:gd name="adj2" fmla="val -36902"/>
            </a:avLst>
          </a:prstGeom>
          <a:solidFill>
            <a:schemeClr val="tx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Oval Callout 141"/>
          <p:cNvSpPr/>
          <p:nvPr/>
        </p:nvSpPr>
        <p:spPr>
          <a:xfrm>
            <a:off x="3620940" y="1876298"/>
            <a:ext cx="1128155" cy="756207"/>
          </a:xfrm>
          <a:prstGeom prst="wedgeEllipseCallout">
            <a:avLst>
              <a:gd name="adj1" fmla="val -74206"/>
              <a:gd name="adj2" fmla="val 73281"/>
            </a:avLst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Oval 143"/>
          <p:cNvSpPr/>
          <p:nvPr/>
        </p:nvSpPr>
        <p:spPr bwMode="auto">
          <a:xfrm>
            <a:off x="3991262" y="4610584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Oval 144"/>
          <p:cNvSpPr/>
          <p:nvPr/>
        </p:nvSpPr>
        <p:spPr bwMode="auto">
          <a:xfrm>
            <a:off x="2859884" y="1743399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364659" y="3510204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Oval 153"/>
          <p:cNvSpPr/>
          <p:nvPr/>
        </p:nvSpPr>
        <p:spPr bwMode="auto">
          <a:xfrm>
            <a:off x="5088285" y="346167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Oval 154"/>
          <p:cNvSpPr/>
          <p:nvPr/>
        </p:nvSpPr>
        <p:spPr bwMode="auto">
          <a:xfrm>
            <a:off x="7583510" y="169487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Oval 155"/>
          <p:cNvSpPr/>
          <p:nvPr/>
        </p:nvSpPr>
        <p:spPr bwMode="auto">
          <a:xfrm>
            <a:off x="8714888" y="456205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Freeform 156"/>
          <p:cNvSpPr/>
          <p:nvPr/>
        </p:nvSpPr>
        <p:spPr>
          <a:xfrm>
            <a:off x="5107892" y="1732517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7773304" y="1670605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8436879" y="4610655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72" name="Rectangle 171"/>
          <p:cNvSpPr/>
          <p:nvPr/>
        </p:nvSpPr>
        <p:spPr bwMode="auto">
          <a:xfrm>
            <a:off x="4833254" y="3170792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74" name="Oval 173"/>
          <p:cNvSpPr/>
          <p:nvPr/>
        </p:nvSpPr>
        <p:spPr bwMode="auto">
          <a:xfrm>
            <a:off x="8705766" y="4563083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" name="Oval 174"/>
          <p:cNvSpPr/>
          <p:nvPr/>
        </p:nvSpPr>
        <p:spPr bwMode="auto">
          <a:xfrm>
            <a:off x="7574388" y="1695898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6" name="Oval 175"/>
          <p:cNvSpPr/>
          <p:nvPr/>
        </p:nvSpPr>
        <p:spPr bwMode="auto">
          <a:xfrm>
            <a:off x="5079163" y="3462703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7" name="Freeform 176"/>
          <p:cNvSpPr/>
          <p:nvPr/>
        </p:nvSpPr>
        <p:spPr>
          <a:xfrm>
            <a:off x="6887685" y="1745665"/>
            <a:ext cx="1056905" cy="1175656"/>
          </a:xfrm>
          <a:custGeom>
            <a:avLst/>
            <a:gdLst>
              <a:gd name="connsiteX0" fmla="*/ 0 w 2790702"/>
              <a:gd name="connsiteY0" fmla="*/ 1745672 h 1745672"/>
              <a:gd name="connsiteX1" fmla="*/ 2790702 w 2790702"/>
              <a:gd name="connsiteY1" fmla="*/ 807522 h 1745672"/>
              <a:gd name="connsiteX2" fmla="*/ 2481943 w 2790702"/>
              <a:gd name="connsiteY2" fmla="*/ 0 h 1745672"/>
              <a:gd name="connsiteX3" fmla="*/ 0 w 2790702"/>
              <a:gd name="connsiteY3" fmla="*/ 1745672 h 1745672"/>
              <a:gd name="connsiteX0" fmla="*/ 0 w 1056905"/>
              <a:gd name="connsiteY0" fmla="*/ 1175656 h 1175656"/>
              <a:gd name="connsiteX1" fmla="*/ 1056905 w 1056905"/>
              <a:gd name="connsiteY1" fmla="*/ 807522 h 1175656"/>
              <a:gd name="connsiteX2" fmla="*/ 748146 w 1056905"/>
              <a:gd name="connsiteY2" fmla="*/ 0 h 1175656"/>
              <a:gd name="connsiteX3" fmla="*/ 0 w 1056905"/>
              <a:gd name="connsiteY3" fmla="*/ 1175656 h 1175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6905" h="1175656">
                <a:moveTo>
                  <a:pt x="0" y="1175656"/>
                </a:moveTo>
                <a:lnTo>
                  <a:pt x="1056905" y="807522"/>
                </a:lnTo>
                <a:lnTo>
                  <a:pt x="748146" y="0"/>
                </a:lnTo>
                <a:lnTo>
                  <a:pt x="0" y="1175656"/>
                </a:lnTo>
                <a:close/>
              </a:path>
            </a:pathLst>
          </a:custGeom>
          <a:solidFill>
            <a:srgbClr val="00D05E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3" name="Freeform 182"/>
          <p:cNvSpPr/>
          <p:nvPr/>
        </p:nvSpPr>
        <p:spPr>
          <a:xfrm>
            <a:off x="5153889" y="2553186"/>
            <a:ext cx="3241963" cy="1128156"/>
          </a:xfrm>
          <a:custGeom>
            <a:avLst/>
            <a:gdLst>
              <a:gd name="connsiteX0" fmla="*/ 0 w 3241963"/>
              <a:gd name="connsiteY0" fmla="*/ 938151 h 1128156"/>
              <a:gd name="connsiteX1" fmla="*/ 2802576 w 3241963"/>
              <a:gd name="connsiteY1" fmla="*/ 0 h 1128156"/>
              <a:gd name="connsiteX2" fmla="*/ 3241963 w 3241963"/>
              <a:gd name="connsiteY2" fmla="*/ 1128156 h 1128156"/>
              <a:gd name="connsiteX3" fmla="*/ 0 w 3241963"/>
              <a:gd name="connsiteY3" fmla="*/ 938151 h 112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1963" h="1128156">
                <a:moveTo>
                  <a:pt x="0" y="938151"/>
                </a:moveTo>
                <a:lnTo>
                  <a:pt x="2802576" y="0"/>
                </a:lnTo>
                <a:lnTo>
                  <a:pt x="3241963" y="1128156"/>
                </a:lnTo>
                <a:lnTo>
                  <a:pt x="0" y="938151"/>
                </a:lnTo>
                <a:close/>
              </a:path>
            </a:pathLst>
          </a:custGeom>
          <a:solidFill>
            <a:srgbClr val="00D05E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" name="Freeform 183"/>
          <p:cNvSpPr/>
          <p:nvPr/>
        </p:nvSpPr>
        <p:spPr>
          <a:xfrm>
            <a:off x="7398325" y="3633841"/>
            <a:ext cx="1377538" cy="961902"/>
          </a:xfrm>
          <a:custGeom>
            <a:avLst/>
            <a:gdLst>
              <a:gd name="connsiteX0" fmla="*/ 0 w 3621974"/>
              <a:gd name="connsiteY0" fmla="*/ 0 h 1104406"/>
              <a:gd name="connsiteX1" fmla="*/ 3621974 w 3621974"/>
              <a:gd name="connsiteY1" fmla="*/ 1104406 h 1104406"/>
              <a:gd name="connsiteX2" fmla="*/ 3253839 w 3621974"/>
              <a:gd name="connsiteY2" fmla="*/ 178130 h 1104406"/>
              <a:gd name="connsiteX3" fmla="*/ 0 w 3621974"/>
              <a:gd name="connsiteY3" fmla="*/ 0 h 1104406"/>
              <a:gd name="connsiteX0" fmla="*/ 0 w 1377538"/>
              <a:gd name="connsiteY0" fmla="*/ 0 h 961902"/>
              <a:gd name="connsiteX1" fmla="*/ 1377538 w 1377538"/>
              <a:gd name="connsiteY1" fmla="*/ 961902 h 961902"/>
              <a:gd name="connsiteX2" fmla="*/ 1009403 w 1377538"/>
              <a:gd name="connsiteY2" fmla="*/ 35626 h 961902"/>
              <a:gd name="connsiteX3" fmla="*/ 0 w 1377538"/>
              <a:gd name="connsiteY3" fmla="*/ 0 h 96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7538" h="961902">
                <a:moveTo>
                  <a:pt x="0" y="0"/>
                </a:moveTo>
                <a:lnTo>
                  <a:pt x="1377538" y="961902"/>
                </a:lnTo>
                <a:lnTo>
                  <a:pt x="1009403" y="35626"/>
                </a:lnTo>
                <a:lnTo>
                  <a:pt x="0" y="0"/>
                </a:lnTo>
                <a:close/>
              </a:path>
            </a:pathLst>
          </a:custGeom>
          <a:solidFill>
            <a:srgbClr val="00D05E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9" name="Rectangle 208"/>
          <p:cNvSpPr/>
          <p:nvPr/>
        </p:nvSpPr>
        <p:spPr>
          <a:xfrm>
            <a:off x="8423941" y="341058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endParaRPr lang="en-US" dirty="0"/>
          </a:p>
        </p:txBody>
      </p:sp>
      <p:sp>
        <p:nvSpPr>
          <p:cNvPr id="210" name="Rectangle 209"/>
          <p:cNvSpPr/>
          <p:nvPr/>
        </p:nvSpPr>
        <p:spPr>
          <a:xfrm>
            <a:off x="7937053" y="224679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dirty="0"/>
          </a:p>
        </p:txBody>
      </p:sp>
      <p:sp>
        <p:nvSpPr>
          <p:cNvPr id="211" name="Rectangle 210"/>
          <p:cNvSpPr/>
          <p:nvPr/>
        </p:nvSpPr>
        <p:spPr>
          <a:xfrm>
            <a:off x="3884723" y="5001880"/>
            <a:ext cx="1803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≤  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≤  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3" name="Straight Connector 212"/>
          <p:cNvCxnSpPr>
            <a:stCxn id="183" idx="0"/>
          </p:cNvCxnSpPr>
          <p:nvPr/>
        </p:nvCxnSpPr>
        <p:spPr>
          <a:xfrm flipV="1">
            <a:off x="5153889" y="2553195"/>
            <a:ext cx="2778828" cy="93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83" idx="0"/>
            <a:endCxn id="184" idx="2"/>
          </p:cNvCxnSpPr>
          <p:nvPr/>
        </p:nvCxnSpPr>
        <p:spPr>
          <a:xfrm>
            <a:off x="5153889" y="3491337"/>
            <a:ext cx="3253839" cy="1781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9" name="Rectangle 228"/>
          <p:cNvSpPr/>
          <p:nvPr/>
        </p:nvSpPr>
        <p:spPr>
          <a:xfrm>
            <a:off x="427512" y="5524395"/>
            <a:ext cx="83721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green region contains O</a:t>
            </a:r>
            <a:r>
              <a:rPr lang="en-US" sz="2000" spc="50" dirty="0" smtClean="0">
                <a:ln w="11430"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spc="50" baseline="-25000" dirty="0" smtClean="0">
                <a:ln w="11430"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spc="50" dirty="0" smtClean="0">
                <a:ln w="11430"/>
                <a:latin typeface="Times New Roman" pitchFamily="18" charset="0"/>
                <a:cs typeface="Times New Roman" pitchFamily="18" charset="0"/>
              </a:rPr>
              <a:t>) points.</a:t>
            </a:r>
          </a:p>
          <a:p>
            <a:pPr algn="ctr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representative vertex and its incident edges must lie inside the green region.</a:t>
            </a:r>
          </a:p>
        </p:txBody>
      </p:sp>
      <p:cxnSp>
        <p:nvCxnSpPr>
          <p:cNvPr id="74" name="Straight Connector 73"/>
          <p:cNvCxnSpPr>
            <a:stCxn id="184" idx="0"/>
            <a:endCxn id="184" idx="1"/>
          </p:cNvCxnSpPr>
          <p:nvPr/>
        </p:nvCxnSpPr>
        <p:spPr>
          <a:xfrm>
            <a:off x="7398325" y="3633841"/>
            <a:ext cx="1377538" cy="9619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endCxn id="177" idx="2"/>
          </p:cNvCxnSpPr>
          <p:nvPr/>
        </p:nvCxnSpPr>
        <p:spPr>
          <a:xfrm rot="5400000" flipH="1" flipV="1">
            <a:off x="6703615" y="1965364"/>
            <a:ext cx="1151914" cy="7125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93"/>
          <p:cNvGrpSpPr/>
          <p:nvPr/>
        </p:nvGrpSpPr>
        <p:grpSpPr>
          <a:xfrm>
            <a:off x="5153889" y="1745665"/>
            <a:ext cx="3621974" cy="2850077"/>
            <a:chOff x="5153889" y="1745665"/>
            <a:chExt cx="3621974" cy="2850077"/>
          </a:xfrm>
        </p:grpSpPr>
        <p:grpSp>
          <p:nvGrpSpPr>
            <p:cNvPr id="3" name="Group 92"/>
            <p:cNvGrpSpPr/>
            <p:nvPr/>
          </p:nvGrpSpPr>
          <p:grpSpPr>
            <a:xfrm>
              <a:off x="5153889" y="1745665"/>
              <a:ext cx="3621974" cy="2850077"/>
              <a:chOff x="5153889" y="1745665"/>
              <a:chExt cx="3621974" cy="2850077"/>
            </a:xfrm>
          </p:grpSpPr>
          <p:cxnSp>
            <p:nvCxnSpPr>
              <p:cNvPr id="83" name="Straight Connector 82"/>
              <p:cNvCxnSpPr>
                <a:stCxn id="90" idx="2"/>
                <a:endCxn id="183" idx="0"/>
              </p:cNvCxnSpPr>
              <p:nvPr/>
            </p:nvCxnSpPr>
            <p:spPr>
              <a:xfrm rot="10800000" flipV="1">
                <a:off x="5153889" y="3232673"/>
                <a:ext cx="2124902" cy="258663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>
                <a:stCxn id="90" idx="0"/>
                <a:endCxn id="177" idx="2"/>
              </p:cNvCxnSpPr>
              <p:nvPr/>
            </p:nvCxnSpPr>
            <p:spPr>
              <a:xfrm rot="5400000" flipH="1" flipV="1">
                <a:off x="6761403" y="2309180"/>
                <a:ext cx="1437943" cy="310914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>
                <a:stCxn id="90" idx="2"/>
              </p:cNvCxnSpPr>
              <p:nvPr/>
            </p:nvCxnSpPr>
            <p:spPr>
              <a:xfrm rot="10800000" flipH="1" flipV="1">
                <a:off x="7278791" y="3232673"/>
                <a:ext cx="1497072" cy="136306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0" name="Oval 89"/>
            <p:cNvSpPr/>
            <p:nvPr/>
          </p:nvSpPr>
          <p:spPr bwMode="auto">
            <a:xfrm>
              <a:off x="7278791" y="3183608"/>
              <a:ext cx="92252" cy="98132"/>
            </a:xfrm>
            <a:prstGeom prst="ellipse">
              <a:avLst/>
            </a:prstGeom>
            <a:solidFill>
              <a:srgbClr val="000000"/>
            </a:solidFill>
            <a:ln w="25400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199682" y="2188807"/>
            <a:ext cx="2244396" cy="1931602"/>
            <a:chOff x="6054315" y="2271934"/>
            <a:chExt cx="2244396" cy="1931602"/>
          </a:xfrm>
        </p:grpSpPr>
        <p:sp>
          <p:nvSpPr>
            <p:cNvPr id="70" name="Oval 69"/>
            <p:cNvSpPr/>
            <p:nvPr/>
          </p:nvSpPr>
          <p:spPr bwMode="auto">
            <a:xfrm rot="7359077">
              <a:off x="7630210" y="3267808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1" name="Oval 70"/>
            <p:cNvSpPr/>
            <p:nvPr/>
          </p:nvSpPr>
          <p:spPr bwMode="auto">
            <a:xfrm rot="7359077">
              <a:off x="7429237" y="2705049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 bwMode="auto">
            <a:xfrm rot="7359077">
              <a:off x="7762095" y="2268994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3" name="Oval 72"/>
            <p:cNvSpPr/>
            <p:nvPr/>
          </p:nvSpPr>
          <p:spPr bwMode="auto">
            <a:xfrm rot="7359077">
              <a:off x="6629795" y="3338089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grpSp>
          <p:nvGrpSpPr>
            <p:cNvPr id="75" name="Group 129"/>
            <p:cNvGrpSpPr/>
            <p:nvPr/>
          </p:nvGrpSpPr>
          <p:grpSpPr>
            <a:xfrm>
              <a:off x="6054315" y="2441863"/>
              <a:ext cx="1328740" cy="1542316"/>
              <a:chOff x="5901915" y="2289463"/>
              <a:chExt cx="1328740" cy="1542316"/>
            </a:xfrm>
          </p:grpSpPr>
          <p:sp>
            <p:nvSpPr>
              <p:cNvPr id="82" name="Oval 81"/>
              <p:cNvSpPr/>
              <p:nvPr/>
            </p:nvSpPr>
            <p:spPr bwMode="auto">
              <a:xfrm rot="8665166">
                <a:off x="6789465" y="2482447"/>
                <a:ext cx="92252" cy="98132"/>
              </a:xfrm>
              <a:prstGeom prst="ellipse">
                <a:avLst/>
              </a:prstGeom>
              <a:noFill/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86" name="Oval 85"/>
              <p:cNvSpPr/>
              <p:nvPr/>
            </p:nvSpPr>
            <p:spPr bwMode="auto">
              <a:xfrm rot="7359077">
                <a:off x="5904855" y="3064578"/>
                <a:ext cx="92252" cy="98132"/>
              </a:xfrm>
              <a:prstGeom prst="ellipse">
                <a:avLst/>
              </a:prstGeom>
              <a:noFill/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grpSp>
            <p:nvGrpSpPr>
              <p:cNvPr id="87" name="Group 125"/>
              <p:cNvGrpSpPr/>
              <p:nvPr/>
            </p:nvGrpSpPr>
            <p:grpSpPr>
              <a:xfrm>
                <a:off x="6077861" y="2289463"/>
                <a:ext cx="1152794" cy="1542316"/>
                <a:chOff x="6077861" y="2289463"/>
                <a:chExt cx="1152794" cy="1542316"/>
              </a:xfrm>
            </p:grpSpPr>
            <p:sp>
              <p:nvSpPr>
                <p:cNvPr id="88" name="Oval 87"/>
                <p:cNvSpPr/>
                <p:nvPr/>
              </p:nvSpPr>
              <p:spPr bwMode="auto">
                <a:xfrm rot="7359077">
                  <a:off x="6970328" y="3736587"/>
                  <a:ext cx="92252" cy="98132"/>
                </a:xfrm>
                <a:prstGeom prst="ellipse">
                  <a:avLst/>
                </a:prstGeom>
                <a:noFill/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89" name="Oval 88"/>
                <p:cNvSpPr/>
                <p:nvPr/>
              </p:nvSpPr>
              <p:spPr bwMode="auto">
                <a:xfrm rot="8665166">
                  <a:off x="6077861" y="3603455"/>
                  <a:ext cx="92252" cy="98132"/>
                </a:xfrm>
                <a:prstGeom prst="ellipse">
                  <a:avLst/>
                </a:prstGeom>
                <a:noFill/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grpSp>
              <p:nvGrpSpPr>
                <p:cNvPr id="91" name="Group 124"/>
                <p:cNvGrpSpPr/>
                <p:nvPr/>
              </p:nvGrpSpPr>
              <p:grpSpPr>
                <a:xfrm>
                  <a:off x="6283687" y="2289463"/>
                  <a:ext cx="946968" cy="705114"/>
                  <a:chOff x="6283687" y="2289463"/>
                  <a:chExt cx="946968" cy="705114"/>
                </a:xfrm>
              </p:grpSpPr>
              <p:sp>
                <p:nvSpPr>
                  <p:cNvPr id="92" name="Oval 91"/>
                  <p:cNvSpPr/>
                  <p:nvPr/>
                </p:nvSpPr>
                <p:spPr bwMode="auto">
                  <a:xfrm rot="7359077">
                    <a:off x="6543688" y="2579221"/>
                    <a:ext cx="92252" cy="98132"/>
                  </a:xfrm>
                  <a:prstGeom prst="ellipse">
                    <a:avLst/>
                  </a:prstGeom>
                  <a:noFill/>
                  <a:ln w="25400" cap="rnd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p:txBody>
              </p:sp>
              <p:sp>
                <p:nvSpPr>
                  <p:cNvPr id="93" name="Oval 92"/>
                  <p:cNvSpPr/>
                  <p:nvPr/>
                </p:nvSpPr>
                <p:spPr bwMode="auto">
                  <a:xfrm rot="7359077">
                    <a:off x="6692545" y="2708542"/>
                    <a:ext cx="92252" cy="98132"/>
                  </a:xfrm>
                  <a:prstGeom prst="ellipse">
                    <a:avLst/>
                  </a:prstGeom>
                  <a:noFill/>
                  <a:ln w="25400" cap="rnd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p:txBody>
              </p:sp>
              <p:sp>
                <p:nvSpPr>
                  <p:cNvPr id="94" name="Oval 93"/>
                  <p:cNvSpPr/>
                  <p:nvPr/>
                </p:nvSpPr>
                <p:spPr bwMode="auto">
                  <a:xfrm rot="7359077">
                    <a:off x="7135463" y="2286523"/>
                    <a:ext cx="92252" cy="98132"/>
                  </a:xfrm>
                  <a:prstGeom prst="ellipse">
                    <a:avLst/>
                  </a:prstGeom>
                  <a:noFill/>
                  <a:ln w="25400" cap="rnd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p:txBody>
              </p:sp>
              <p:sp>
                <p:nvSpPr>
                  <p:cNvPr id="95" name="Oval 94"/>
                  <p:cNvSpPr/>
                  <p:nvPr/>
                </p:nvSpPr>
                <p:spPr bwMode="auto">
                  <a:xfrm rot="7359077">
                    <a:off x="6286627" y="2899385"/>
                    <a:ext cx="92252" cy="98132"/>
                  </a:xfrm>
                  <a:prstGeom prst="ellipse">
                    <a:avLst/>
                  </a:prstGeom>
                  <a:noFill/>
                  <a:ln w="25400" cap="rnd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p:txBody>
              </p:sp>
            </p:grpSp>
          </p:grpSp>
        </p:grpSp>
        <p:sp>
          <p:nvSpPr>
            <p:cNvPr id="76" name="Oval 75"/>
            <p:cNvSpPr/>
            <p:nvPr/>
          </p:nvSpPr>
          <p:spPr bwMode="auto">
            <a:xfrm rot="4949529">
              <a:off x="8203519" y="4108344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1" name="Oval 80"/>
            <p:cNvSpPr/>
            <p:nvPr/>
          </p:nvSpPr>
          <p:spPr bwMode="auto">
            <a:xfrm rot="4949529">
              <a:off x="7858998" y="3887139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Valid Mapping in O((</a:t>
            </a:r>
            <a:r>
              <a:rPr lang="en-US" sz="40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spc="50" baseline="-25000" dirty="0" smtClean="0">
                <a:ln w="11430"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0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spc="50" baseline="-25000" dirty="0" smtClean="0">
                <a:ln w="11430"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) lg</a:t>
            </a:r>
            <a:r>
              <a:rPr lang="en-US" sz="4000" spc="50" baseline="30000" dirty="0" smtClean="0">
                <a:ln w="11430"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) time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23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27" name="Oval 126"/>
          <p:cNvSpPr/>
          <p:nvPr/>
        </p:nvSpPr>
        <p:spPr bwMode="auto">
          <a:xfrm>
            <a:off x="373781" y="350917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Oval 127"/>
          <p:cNvSpPr/>
          <p:nvPr/>
        </p:nvSpPr>
        <p:spPr bwMode="auto">
          <a:xfrm>
            <a:off x="2869006" y="174237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Oval 128"/>
          <p:cNvSpPr/>
          <p:nvPr/>
        </p:nvSpPr>
        <p:spPr bwMode="auto">
          <a:xfrm>
            <a:off x="4000384" y="460955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Freeform 132"/>
          <p:cNvSpPr/>
          <p:nvPr/>
        </p:nvSpPr>
        <p:spPr>
          <a:xfrm>
            <a:off x="393388" y="1780018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3058800" y="1718106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3722375" y="4658156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118750" y="3218293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40" name="Oval Callout 139"/>
          <p:cNvSpPr/>
          <p:nvPr/>
        </p:nvSpPr>
        <p:spPr>
          <a:xfrm>
            <a:off x="1096156" y="1184268"/>
            <a:ext cx="1111619" cy="884237"/>
          </a:xfrm>
          <a:prstGeom prst="wedgeEllipseCallout">
            <a:avLst>
              <a:gd name="adj1" fmla="val 23816"/>
              <a:gd name="adj2" fmla="val 89160"/>
            </a:avLst>
          </a:prstGeom>
          <a:solidFill>
            <a:srgbClr val="0070C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Oval Callout 140"/>
          <p:cNvSpPr/>
          <p:nvPr/>
        </p:nvSpPr>
        <p:spPr>
          <a:xfrm>
            <a:off x="367101" y="4012043"/>
            <a:ext cx="1126424" cy="882650"/>
          </a:xfrm>
          <a:prstGeom prst="wedgeEllipseCallout">
            <a:avLst>
              <a:gd name="adj1" fmla="val 83796"/>
              <a:gd name="adj2" fmla="val -36902"/>
            </a:avLst>
          </a:prstGeom>
          <a:solidFill>
            <a:schemeClr val="tx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Oval Callout 141"/>
          <p:cNvSpPr/>
          <p:nvPr/>
        </p:nvSpPr>
        <p:spPr>
          <a:xfrm>
            <a:off x="3620940" y="1876298"/>
            <a:ext cx="1128155" cy="756207"/>
          </a:xfrm>
          <a:prstGeom prst="wedgeEllipseCallout">
            <a:avLst>
              <a:gd name="adj1" fmla="val -74206"/>
              <a:gd name="adj2" fmla="val 73281"/>
            </a:avLst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Oval 143"/>
          <p:cNvSpPr/>
          <p:nvPr/>
        </p:nvSpPr>
        <p:spPr bwMode="auto">
          <a:xfrm>
            <a:off x="3991262" y="4610584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Oval 144"/>
          <p:cNvSpPr/>
          <p:nvPr/>
        </p:nvSpPr>
        <p:spPr bwMode="auto">
          <a:xfrm>
            <a:off x="2859884" y="1743399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364659" y="3510204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Oval 153"/>
          <p:cNvSpPr/>
          <p:nvPr/>
        </p:nvSpPr>
        <p:spPr bwMode="auto">
          <a:xfrm>
            <a:off x="5088285" y="346167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Oval 154"/>
          <p:cNvSpPr/>
          <p:nvPr/>
        </p:nvSpPr>
        <p:spPr bwMode="auto">
          <a:xfrm>
            <a:off x="7583510" y="169487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Oval 155"/>
          <p:cNvSpPr/>
          <p:nvPr/>
        </p:nvSpPr>
        <p:spPr bwMode="auto">
          <a:xfrm>
            <a:off x="8714888" y="456205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Freeform 156"/>
          <p:cNvSpPr/>
          <p:nvPr/>
        </p:nvSpPr>
        <p:spPr>
          <a:xfrm>
            <a:off x="5107892" y="1732517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7773304" y="1670605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8436879" y="4610655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72" name="Rectangle 171"/>
          <p:cNvSpPr/>
          <p:nvPr/>
        </p:nvSpPr>
        <p:spPr bwMode="auto">
          <a:xfrm>
            <a:off x="4833254" y="3170792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74" name="Oval 173"/>
          <p:cNvSpPr/>
          <p:nvPr/>
        </p:nvSpPr>
        <p:spPr bwMode="auto">
          <a:xfrm>
            <a:off x="8705766" y="4563083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" name="Oval 174"/>
          <p:cNvSpPr/>
          <p:nvPr/>
        </p:nvSpPr>
        <p:spPr bwMode="auto">
          <a:xfrm>
            <a:off x="7574388" y="1695898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6" name="Oval 175"/>
          <p:cNvSpPr/>
          <p:nvPr/>
        </p:nvSpPr>
        <p:spPr bwMode="auto">
          <a:xfrm>
            <a:off x="5079163" y="3462703"/>
            <a:ext cx="92252" cy="98132"/>
          </a:xfrm>
          <a:prstGeom prst="ellipse">
            <a:avLst/>
          </a:prstGeom>
          <a:solidFill>
            <a:srgbClr val="000000"/>
          </a:solidFill>
          <a:ln w="25400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7" name="Freeform 176"/>
          <p:cNvSpPr/>
          <p:nvPr/>
        </p:nvSpPr>
        <p:spPr>
          <a:xfrm>
            <a:off x="6887685" y="1745665"/>
            <a:ext cx="1056905" cy="1175656"/>
          </a:xfrm>
          <a:custGeom>
            <a:avLst/>
            <a:gdLst>
              <a:gd name="connsiteX0" fmla="*/ 0 w 2790702"/>
              <a:gd name="connsiteY0" fmla="*/ 1745672 h 1745672"/>
              <a:gd name="connsiteX1" fmla="*/ 2790702 w 2790702"/>
              <a:gd name="connsiteY1" fmla="*/ 807522 h 1745672"/>
              <a:gd name="connsiteX2" fmla="*/ 2481943 w 2790702"/>
              <a:gd name="connsiteY2" fmla="*/ 0 h 1745672"/>
              <a:gd name="connsiteX3" fmla="*/ 0 w 2790702"/>
              <a:gd name="connsiteY3" fmla="*/ 1745672 h 1745672"/>
              <a:gd name="connsiteX0" fmla="*/ 0 w 1056905"/>
              <a:gd name="connsiteY0" fmla="*/ 1175656 h 1175656"/>
              <a:gd name="connsiteX1" fmla="*/ 1056905 w 1056905"/>
              <a:gd name="connsiteY1" fmla="*/ 807522 h 1175656"/>
              <a:gd name="connsiteX2" fmla="*/ 748146 w 1056905"/>
              <a:gd name="connsiteY2" fmla="*/ 0 h 1175656"/>
              <a:gd name="connsiteX3" fmla="*/ 0 w 1056905"/>
              <a:gd name="connsiteY3" fmla="*/ 1175656 h 1175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6905" h="1175656">
                <a:moveTo>
                  <a:pt x="0" y="1175656"/>
                </a:moveTo>
                <a:lnTo>
                  <a:pt x="1056905" y="807522"/>
                </a:lnTo>
                <a:lnTo>
                  <a:pt x="748146" y="0"/>
                </a:lnTo>
                <a:lnTo>
                  <a:pt x="0" y="1175656"/>
                </a:lnTo>
                <a:close/>
              </a:path>
            </a:pathLst>
          </a:custGeom>
          <a:solidFill>
            <a:srgbClr val="00D05E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3" name="Freeform 182"/>
          <p:cNvSpPr/>
          <p:nvPr/>
        </p:nvSpPr>
        <p:spPr>
          <a:xfrm>
            <a:off x="5153889" y="2553186"/>
            <a:ext cx="3241963" cy="1128156"/>
          </a:xfrm>
          <a:custGeom>
            <a:avLst/>
            <a:gdLst>
              <a:gd name="connsiteX0" fmla="*/ 0 w 3241963"/>
              <a:gd name="connsiteY0" fmla="*/ 938151 h 1128156"/>
              <a:gd name="connsiteX1" fmla="*/ 2802576 w 3241963"/>
              <a:gd name="connsiteY1" fmla="*/ 0 h 1128156"/>
              <a:gd name="connsiteX2" fmla="*/ 3241963 w 3241963"/>
              <a:gd name="connsiteY2" fmla="*/ 1128156 h 1128156"/>
              <a:gd name="connsiteX3" fmla="*/ 0 w 3241963"/>
              <a:gd name="connsiteY3" fmla="*/ 938151 h 112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1963" h="1128156">
                <a:moveTo>
                  <a:pt x="0" y="938151"/>
                </a:moveTo>
                <a:lnTo>
                  <a:pt x="2802576" y="0"/>
                </a:lnTo>
                <a:lnTo>
                  <a:pt x="3241963" y="1128156"/>
                </a:lnTo>
                <a:lnTo>
                  <a:pt x="0" y="938151"/>
                </a:lnTo>
                <a:close/>
              </a:path>
            </a:pathLst>
          </a:custGeom>
          <a:solidFill>
            <a:srgbClr val="00D05E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" name="Freeform 183"/>
          <p:cNvSpPr/>
          <p:nvPr/>
        </p:nvSpPr>
        <p:spPr>
          <a:xfrm>
            <a:off x="7398325" y="3633841"/>
            <a:ext cx="1377538" cy="961902"/>
          </a:xfrm>
          <a:custGeom>
            <a:avLst/>
            <a:gdLst>
              <a:gd name="connsiteX0" fmla="*/ 0 w 3621974"/>
              <a:gd name="connsiteY0" fmla="*/ 0 h 1104406"/>
              <a:gd name="connsiteX1" fmla="*/ 3621974 w 3621974"/>
              <a:gd name="connsiteY1" fmla="*/ 1104406 h 1104406"/>
              <a:gd name="connsiteX2" fmla="*/ 3253839 w 3621974"/>
              <a:gd name="connsiteY2" fmla="*/ 178130 h 1104406"/>
              <a:gd name="connsiteX3" fmla="*/ 0 w 3621974"/>
              <a:gd name="connsiteY3" fmla="*/ 0 h 1104406"/>
              <a:gd name="connsiteX0" fmla="*/ 0 w 1377538"/>
              <a:gd name="connsiteY0" fmla="*/ 0 h 961902"/>
              <a:gd name="connsiteX1" fmla="*/ 1377538 w 1377538"/>
              <a:gd name="connsiteY1" fmla="*/ 961902 h 961902"/>
              <a:gd name="connsiteX2" fmla="*/ 1009403 w 1377538"/>
              <a:gd name="connsiteY2" fmla="*/ 35626 h 961902"/>
              <a:gd name="connsiteX3" fmla="*/ 0 w 1377538"/>
              <a:gd name="connsiteY3" fmla="*/ 0 h 96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7538" h="961902">
                <a:moveTo>
                  <a:pt x="0" y="0"/>
                </a:moveTo>
                <a:lnTo>
                  <a:pt x="1377538" y="961902"/>
                </a:lnTo>
                <a:lnTo>
                  <a:pt x="1009403" y="35626"/>
                </a:lnTo>
                <a:lnTo>
                  <a:pt x="0" y="0"/>
                </a:lnTo>
                <a:close/>
              </a:path>
            </a:pathLst>
          </a:custGeom>
          <a:solidFill>
            <a:srgbClr val="00D05E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9" name="Rectangle 208"/>
          <p:cNvSpPr/>
          <p:nvPr/>
        </p:nvSpPr>
        <p:spPr>
          <a:xfrm>
            <a:off x="8423941" y="341058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endParaRPr lang="en-US" dirty="0"/>
          </a:p>
        </p:txBody>
      </p:sp>
      <p:sp>
        <p:nvSpPr>
          <p:cNvPr id="210" name="Rectangle 209"/>
          <p:cNvSpPr/>
          <p:nvPr/>
        </p:nvSpPr>
        <p:spPr>
          <a:xfrm>
            <a:off x="7937053" y="224679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dirty="0"/>
          </a:p>
        </p:txBody>
      </p:sp>
      <p:cxnSp>
        <p:nvCxnSpPr>
          <p:cNvPr id="213" name="Straight Connector 212"/>
          <p:cNvCxnSpPr>
            <a:stCxn id="183" idx="0"/>
          </p:cNvCxnSpPr>
          <p:nvPr/>
        </p:nvCxnSpPr>
        <p:spPr>
          <a:xfrm flipV="1">
            <a:off x="5153889" y="2553195"/>
            <a:ext cx="2778828" cy="938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83" idx="0"/>
            <a:endCxn id="184" idx="2"/>
          </p:cNvCxnSpPr>
          <p:nvPr/>
        </p:nvCxnSpPr>
        <p:spPr>
          <a:xfrm>
            <a:off x="5153889" y="3491337"/>
            <a:ext cx="3253839" cy="1781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84" idx="0"/>
            <a:endCxn id="184" idx="1"/>
          </p:cNvCxnSpPr>
          <p:nvPr/>
        </p:nvCxnSpPr>
        <p:spPr>
          <a:xfrm>
            <a:off x="7398325" y="3633841"/>
            <a:ext cx="1377538" cy="9619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endCxn id="177" idx="2"/>
          </p:cNvCxnSpPr>
          <p:nvPr/>
        </p:nvCxnSpPr>
        <p:spPr>
          <a:xfrm rot="5400000" flipH="1" flipV="1">
            <a:off x="6703615" y="1965364"/>
            <a:ext cx="1151914" cy="7125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Oval 101"/>
          <p:cNvSpPr/>
          <p:nvPr/>
        </p:nvSpPr>
        <p:spPr bwMode="auto">
          <a:xfrm rot="7359077">
            <a:off x="7477810" y="3115408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6" name="Oval 95"/>
          <p:cNvSpPr/>
          <p:nvPr/>
        </p:nvSpPr>
        <p:spPr bwMode="auto">
          <a:xfrm rot="7359077">
            <a:off x="7276837" y="2552649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4" name="Oval 93"/>
          <p:cNvSpPr/>
          <p:nvPr/>
        </p:nvSpPr>
        <p:spPr bwMode="auto">
          <a:xfrm rot="7359077">
            <a:off x="7609695" y="2116594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1" name="Oval 90"/>
          <p:cNvSpPr/>
          <p:nvPr/>
        </p:nvSpPr>
        <p:spPr bwMode="auto">
          <a:xfrm rot="7359077">
            <a:off x="6477395" y="3185689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5901915" y="2289463"/>
            <a:ext cx="1328740" cy="1542316"/>
            <a:chOff x="5901915" y="2289463"/>
            <a:chExt cx="1328740" cy="1542316"/>
          </a:xfrm>
        </p:grpSpPr>
        <p:sp>
          <p:nvSpPr>
            <p:cNvPr id="98" name="Oval 97"/>
            <p:cNvSpPr/>
            <p:nvPr/>
          </p:nvSpPr>
          <p:spPr bwMode="auto">
            <a:xfrm rot="8665166">
              <a:off x="6789465" y="2482447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95" name="Oval 94"/>
            <p:cNvSpPr/>
            <p:nvPr/>
          </p:nvSpPr>
          <p:spPr bwMode="auto">
            <a:xfrm rot="7359077">
              <a:off x="5904855" y="3064578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grpSp>
          <p:nvGrpSpPr>
            <p:cNvPr id="126" name="Group 125"/>
            <p:cNvGrpSpPr/>
            <p:nvPr/>
          </p:nvGrpSpPr>
          <p:grpSpPr>
            <a:xfrm>
              <a:off x="6077861" y="2289463"/>
              <a:ext cx="1152794" cy="1542316"/>
              <a:chOff x="6077861" y="2289463"/>
              <a:chExt cx="1152794" cy="1542316"/>
            </a:xfrm>
          </p:grpSpPr>
          <p:sp>
            <p:nvSpPr>
              <p:cNvPr id="101" name="Oval 100"/>
              <p:cNvSpPr/>
              <p:nvPr/>
            </p:nvSpPr>
            <p:spPr bwMode="auto">
              <a:xfrm rot="7359077">
                <a:off x="6970328" y="3736587"/>
                <a:ext cx="92252" cy="98132"/>
              </a:xfrm>
              <a:prstGeom prst="ellipse">
                <a:avLst/>
              </a:prstGeom>
              <a:noFill/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97" name="Oval 96"/>
              <p:cNvSpPr/>
              <p:nvPr/>
            </p:nvSpPr>
            <p:spPr bwMode="auto">
              <a:xfrm rot="8665166">
                <a:off x="6077861" y="3603455"/>
                <a:ext cx="92252" cy="98132"/>
              </a:xfrm>
              <a:prstGeom prst="ellipse">
                <a:avLst/>
              </a:prstGeom>
              <a:noFill/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grpSp>
            <p:nvGrpSpPr>
              <p:cNvPr id="125" name="Group 124"/>
              <p:cNvGrpSpPr/>
              <p:nvPr/>
            </p:nvGrpSpPr>
            <p:grpSpPr>
              <a:xfrm>
                <a:off x="6283687" y="2289463"/>
                <a:ext cx="946968" cy="705114"/>
                <a:chOff x="6283687" y="2289463"/>
                <a:chExt cx="946968" cy="705114"/>
              </a:xfrm>
            </p:grpSpPr>
            <p:sp>
              <p:nvSpPr>
                <p:cNvPr id="99" name="Oval 98"/>
                <p:cNvSpPr/>
                <p:nvPr/>
              </p:nvSpPr>
              <p:spPr bwMode="auto">
                <a:xfrm rot="7359077">
                  <a:off x="6543688" y="2579221"/>
                  <a:ext cx="92252" cy="98132"/>
                </a:xfrm>
                <a:prstGeom prst="ellipse">
                  <a:avLst/>
                </a:prstGeom>
                <a:noFill/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100" name="Oval 99"/>
                <p:cNvSpPr/>
                <p:nvPr/>
              </p:nvSpPr>
              <p:spPr bwMode="auto">
                <a:xfrm rot="7359077">
                  <a:off x="6692545" y="2708542"/>
                  <a:ext cx="92252" cy="98132"/>
                </a:xfrm>
                <a:prstGeom prst="ellipse">
                  <a:avLst/>
                </a:prstGeom>
                <a:noFill/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93" name="Oval 92"/>
                <p:cNvSpPr/>
                <p:nvPr/>
              </p:nvSpPr>
              <p:spPr bwMode="auto">
                <a:xfrm rot="7359077">
                  <a:off x="7135463" y="2286523"/>
                  <a:ext cx="92252" cy="98132"/>
                </a:xfrm>
                <a:prstGeom prst="ellipse">
                  <a:avLst/>
                </a:prstGeom>
                <a:noFill/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92" name="Oval 91"/>
                <p:cNvSpPr/>
                <p:nvPr/>
              </p:nvSpPr>
              <p:spPr bwMode="auto">
                <a:xfrm rot="7359077">
                  <a:off x="6286627" y="2899385"/>
                  <a:ext cx="92252" cy="98132"/>
                </a:xfrm>
                <a:prstGeom prst="ellipse">
                  <a:avLst/>
                </a:prstGeom>
                <a:noFill/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</p:grpSp>
        </p:grpSp>
      </p:grpSp>
      <p:sp>
        <p:nvSpPr>
          <p:cNvPr id="88" name="Oval 87"/>
          <p:cNvSpPr/>
          <p:nvPr/>
        </p:nvSpPr>
        <p:spPr bwMode="auto">
          <a:xfrm rot="4949529">
            <a:off x="8051119" y="3955944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9" name="Oval 88"/>
          <p:cNvSpPr/>
          <p:nvPr/>
        </p:nvSpPr>
        <p:spPr bwMode="auto">
          <a:xfrm rot="4949529">
            <a:off x="7706598" y="3734739"/>
            <a:ext cx="92252" cy="98132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145953" y="5115956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Finding a valid mapping in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with partition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b="1" dirty="0"/>
          </a:p>
        </p:txBody>
      </p:sp>
      <p:sp>
        <p:nvSpPr>
          <p:cNvPr id="143" name="Rectangle 142"/>
          <p:cNvSpPr/>
          <p:nvPr/>
        </p:nvSpPr>
        <p:spPr>
          <a:xfrm>
            <a:off x="4265794" y="5285273"/>
            <a:ext cx="5886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 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5087252" y="5131374"/>
            <a:ext cx="3641112" cy="1220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Finding a valid mapping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in </a:t>
            </a:r>
            <a:r>
              <a:rPr lang="en-US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</a:t>
            </a:r>
            <a:r>
              <a:rPr lang="en-US" sz="2000" b="1" baseline="30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/ 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with partition 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  or, 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+1, </a:t>
            </a:r>
            <a:r>
              <a:rPr lang="en-US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+1, </a:t>
            </a:r>
            <a:r>
              <a:rPr lang="en-US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  <a:endParaRPr lang="en-US" sz="2000" b="1" baseline="30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b="1" baseline="30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48145" y="5118265"/>
            <a:ext cx="7980219" cy="1132906"/>
          </a:xfrm>
          <a:prstGeom prst="rect">
            <a:avLst/>
          </a:prstGeom>
          <a:noFill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6179036" y="256269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7076810" y="374309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grpSp>
        <p:nvGrpSpPr>
          <p:cNvPr id="162" name="Group 161"/>
          <p:cNvGrpSpPr/>
          <p:nvPr/>
        </p:nvGrpSpPr>
        <p:grpSpPr>
          <a:xfrm>
            <a:off x="1199682" y="2188807"/>
            <a:ext cx="2244396" cy="1931602"/>
            <a:chOff x="6054315" y="2271934"/>
            <a:chExt cx="2244396" cy="1931602"/>
          </a:xfrm>
        </p:grpSpPr>
        <p:sp>
          <p:nvSpPr>
            <p:cNvPr id="85" name="Oval 84"/>
            <p:cNvSpPr/>
            <p:nvPr/>
          </p:nvSpPr>
          <p:spPr bwMode="auto">
            <a:xfrm rot="7359077">
              <a:off x="7630210" y="3267808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6" name="Oval 85"/>
            <p:cNvSpPr/>
            <p:nvPr/>
          </p:nvSpPr>
          <p:spPr bwMode="auto">
            <a:xfrm rot="7359077">
              <a:off x="7429237" y="2705049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7" name="Oval 86"/>
            <p:cNvSpPr/>
            <p:nvPr/>
          </p:nvSpPr>
          <p:spPr bwMode="auto">
            <a:xfrm rot="7359077">
              <a:off x="7762095" y="2268994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90" name="Oval 89"/>
            <p:cNvSpPr/>
            <p:nvPr/>
          </p:nvSpPr>
          <p:spPr bwMode="auto">
            <a:xfrm rot="7359077">
              <a:off x="6629795" y="3338089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grpSp>
          <p:nvGrpSpPr>
            <p:cNvPr id="130" name="Group 129"/>
            <p:cNvGrpSpPr/>
            <p:nvPr/>
          </p:nvGrpSpPr>
          <p:grpSpPr>
            <a:xfrm>
              <a:off x="6054315" y="2441863"/>
              <a:ext cx="1328740" cy="1542316"/>
              <a:chOff x="5901915" y="2289463"/>
              <a:chExt cx="1328740" cy="1542316"/>
            </a:xfrm>
          </p:grpSpPr>
          <p:sp>
            <p:nvSpPr>
              <p:cNvPr id="131" name="Oval 130"/>
              <p:cNvSpPr/>
              <p:nvPr/>
            </p:nvSpPr>
            <p:spPr bwMode="auto">
              <a:xfrm rot="8665166">
                <a:off x="6789465" y="2482447"/>
                <a:ext cx="92252" cy="98132"/>
              </a:xfrm>
              <a:prstGeom prst="ellipse">
                <a:avLst/>
              </a:prstGeom>
              <a:noFill/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 bwMode="auto">
              <a:xfrm rot="7359077">
                <a:off x="5904855" y="3064578"/>
                <a:ext cx="92252" cy="98132"/>
              </a:xfrm>
              <a:prstGeom prst="ellipse">
                <a:avLst/>
              </a:prstGeom>
              <a:noFill/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grpSp>
            <p:nvGrpSpPr>
              <p:cNvPr id="137" name="Group 125"/>
              <p:cNvGrpSpPr/>
              <p:nvPr/>
            </p:nvGrpSpPr>
            <p:grpSpPr>
              <a:xfrm>
                <a:off x="6077861" y="2289463"/>
                <a:ext cx="1152794" cy="1542316"/>
                <a:chOff x="6077861" y="2289463"/>
                <a:chExt cx="1152794" cy="1542316"/>
              </a:xfrm>
            </p:grpSpPr>
            <p:sp>
              <p:nvSpPr>
                <p:cNvPr id="138" name="Oval 137"/>
                <p:cNvSpPr/>
                <p:nvPr/>
              </p:nvSpPr>
              <p:spPr bwMode="auto">
                <a:xfrm rot="7359077">
                  <a:off x="6970328" y="3736587"/>
                  <a:ext cx="92252" cy="98132"/>
                </a:xfrm>
                <a:prstGeom prst="ellipse">
                  <a:avLst/>
                </a:prstGeom>
                <a:noFill/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148" name="Oval 147"/>
                <p:cNvSpPr/>
                <p:nvPr/>
              </p:nvSpPr>
              <p:spPr bwMode="auto">
                <a:xfrm rot="8665166">
                  <a:off x="6077861" y="3603455"/>
                  <a:ext cx="92252" cy="98132"/>
                </a:xfrm>
                <a:prstGeom prst="ellipse">
                  <a:avLst/>
                </a:prstGeom>
                <a:noFill/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grpSp>
              <p:nvGrpSpPr>
                <p:cNvPr id="149" name="Group 124"/>
                <p:cNvGrpSpPr/>
                <p:nvPr/>
              </p:nvGrpSpPr>
              <p:grpSpPr>
                <a:xfrm>
                  <a:off x="6283687" y="2289463"/>
                  <a:ext cx="946968" cy="705114"/>
                  <a:chOff x="6283687" y="2289463"/>
                  <a:chExt cx="946968" cy="705114"/>
                </a:xfrm>
              </p:grpSpPr>
              <p:sp>
                <p:nvSpPr>
                  <p:cNvPr id="150" name="Oval 149"/>
                  <p:cNvSpPr/>
                  <p:nvPr/>
                </p:nvSpPr>
                <p:spPr bwMode="auto">
                  <a:xfrm rot="7359077">
                    <a:off x="6543688" y="2579221"/>
                    <a:ext cx="92252" cy="98132"/>
                  </a:xfrm>
                  <a:prstGeom prst="ellipse">
                    <a:avLst/>
                  </a:prstGeom>
                  <a:noFill/>
                  <a:ln w="25400" cap="rnd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p:txBody>
              </p:sp>
              <p:sp>
                <p:nvSpPr>
                  <p:cNvPr id="151" name="Oval 150"/>
                  <p:cNvSpPr/>
                  <p:nvPr/>
                </p:nvSpPr>
                <p:spPr bwMode="auto">
                  <a:xfrm rot="7359077">
                    <a:off x="6692545" y="2708542"/>
                    <a:ext cx="92252" cy="98132"/>
                  </a:xfrm>
                  <a:prstGeom prst="ellipse">
                    <a:avLst/>
                  </a:prstGeom>
                  <a:noFill/>
                  <a:ln w="25400" cap="rnd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p:txBody>
              </p:sp>
              <p:sp>
                <p:nvSpPr>
                  <p:cNvPr id="152" name="Oval 151"/>
                  <p:cNvSpPr/>
                  <p:nvPr/>
                </p:nvSpPr>
                <p:spPr bwMode="auto">
                  <a:xfrm rot="7359077">
                    <a:off x="7135463" y="2286523"/>
                    <a:ext cx="92252" cy="98132"/>
                  </a:xfrm>
                  <a:prstGeom prst="ellipse">
                    <a:avLst/>
                  </a:prstGeom>
                  <a:noFill/>
                  <a:ln w="25400" cap="rnd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p:txBody>
              </p:sp>
              <p:sp>
                <p:nvSpPr>
                  <p:cNvPr id="153" name="Oval 152"/>
                  <p:cNvSpPr/>
                  <p:nvPr/>
                </p:nvSpPr>
                <p:spPr bwMode="auto">
                  <a:xfrm rot="7359077">
                    <a:off x="6286627" y="2899385"/>
                    <a:ext cx="92252" cy="98132"/>
                  </a:xfrm>
                  <a:prstGeom prst="ellipse">
                    <a:avLst/>
                  </a:prstGeom>
                  <a:noFill/>
                  <a:ln w="25400" cap="rnd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p:txBody>
              </p:sp>
            </p:grpSp>
          </p:grpSp>
        </p:grpSp>
        <p:sp>
          <p:nvSpPr>
            <p:cNvPr id="160" name="Oval 159"/>
            <p:cNvSpPr/>
            <p:nvPr/>
          </p:nvSpPr>
          <p:spPr bwMode="auto">
            <a:xfrm rot="4949529">
              <a:off x="8203519" y="4108344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61" name="Oval 160"/>
            <p:cNvSpPr/>
            <p:nvPr/>
          </p:nvSpPr>
          <p:spPr bwMode="auto">
            <a:xfrm rot="4949529">
              <a:off x="7858998" y="3887139"/>
              <a:ext cx="92252" cy="98132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/>
      <p:bldP spid="143" grpId="0"/>
      <p:bldP spid="147" grpId="0"/>
      <p:bldP spid="8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Point-set Embedding in O(</a:t>
            </a:r>
            <a:r>
              <a:rPr lang="en-US" sz="40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lg</a:t>
            </a:r>
            <a:r>
              <a:rPr lang="en-US" sz="4000" spc="50" baseline="30000" dirty="0" smtClean="0">
                <a:ln w="11430"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) time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24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870634" y="1407368"/>
            <a:ext cx="7318021" cy="55179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Select O(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candidate points in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O((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lg</a:t>
            </a:r>
            <a:r>
              <a:rPr lang="en-US" sz="2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time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43339" y="2384154"/>
            <a:ext cx="7318021" cy="55179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Find the required  mapping in the reduced point set in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time 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846161" y="3431486"/>
            <a:ext cx="7315199" cy="85133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 T(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O(min{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+n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+n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+n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}. lg</a:t>
            </a:r>
            <a:r>
              <a:rPr lang="en-US" sz="2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i="1" baseline="30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O(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lg</a:t>
            </a:r>
            <a:r>
              <a:rPr lang="en-US" sz="20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2-Bend Point-Set Embeddings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2"/>
          <p:cNvGrpSpPr/>
          <p:nvPr/>
        </p:nvGrpSpPr>
        <p:grpSpPr>
          <a:xfrm>
            <a:off x="327597" y="1342359"/>
            <a:ext cx="8544910" cy="4636868"/>
            <a:chOff x="268014" y="1338263"/>
            <a:chExt cx="8544910" cy="4636868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90525" y="1338263"/>
              <a:ext cx="8362950" cy="4181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" name="Rectangle 10"/>
            <p:cNvSpPr/>
            <p:nvPr/>
          </p:nvSpPr>
          <p:spPr>
            <a:xfrm>
              <a:off x="268014" y="3294993"/>
              <a:ext cx="4256689" cy="25855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319752" y="3704896"/>
              <a:ext cx="4493172" cy="22702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20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42371" y="1134737"/>
            <a:ext cx="6004193" cy="286438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6742322" y="3227942"/>
            <a:ext cx="616945" cy="46270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1" name="Group 60"/>
          <p:cNvGrpSpPr/>
          <p:nvPr/>
        </p:nvGrpSpPr>
        <p:grpSpPr>
          <a:xfrm>
            <a:off x="848296" y="1432191"/>
            <a:ext cx="4133688" cy="1718633"/>
            <a:chOff x="484740" y="3602514"/>
            <a:chExt cx="4133688" cy="1718633"/>
          </a:xfrm>
        </p:grpSpPr>
        <p:sp>
          <p:nvSpPr>
            <p:cNvPr id="35" name="Rectangle 34"/>
            <p:cNvSpPr/>
            <p:nvPr/>
          </p:nvSpPr>
          <p:spPr>
            <a:xfrm>
              <a:off x="1333041" y="3602514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484740" y="3885789"/>
              <a:ext cx="4133688" cy="1435358"/>
              <a:chOff x="484740" y="3885789"/>
              <a:chExt cx="4133688" cy="1435358"/>
            </a:xfrm>
          </p:grpSpPr>
          <p:grpSp>
            <p:nvGrpSpPr>
              <p:cNvPr id="57" name="Group 56"/>
              <p:cNvGrpSpPr/>
              <p:nvPr/>
            </p:nvGrpSpPr>
            <p:grpSpPr>
              <a:xfrm>
                <a:off x="3404046" y="4016696"/>
                <a:ext cx="1214382" cy="1131327"/>
                <a:chOff x="2015921" y="1736205"/>
                <a:chExt cx="1214382" cy="1131327"/>
              </a:xfrm>
            </p:grpSpPr>
            <p:sp>
              <p:nvSpPr>
                <p:cNvPr id="13" name="Oval 12"/>
                <p:cNvSpPr/>
                <p:nvPr/>
              </p:nvSpPr>
              <p:spPr bwMode="auto">
                <a:xfrm rot="7359077">
                  <a:off x="2495836" y="1733265"/>
                  <a:ext cx="92252" cy="98132"/>
                </a:xfrm>
                <a:prstGeom prst="ellipse">
                  <a:avLst/>
                </a:prstGeom>
                <a:noFill/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14" name="Oval 13"/>
                <p:cNvSpPr/>
                <p:nvPr/>
              </p:nvSpPr>
              <p:spPr bwMode="auto">
                <a:xfrm rot="7359077">
                  <a:off x="2493861" y="2194415"/>
                  <a:ext cx="92252" cy="98132"/>
                </a:xfrm>
                <a:prstGeom prst="ellipse">
                  <a:avLst/>
                </a:prstGeom>
                <a:noFill/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 bwMode="auto">
                <a:xfrm rot="7359077">
                  <a:off x="3135111" y="2099415"/>
                  <a:ext cx="92252" cy="98132"/>
                </a:xfrm>
                <a:prstGeom prst="ellipse">
                  <a:avLst/>
                </a:prstGeom>
                <a:noFill/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17" name="Oval 16"/>
                <p:cNvSpPr/>
                <p:nvPr/>
              </p:nvSpPr>
              <p:spPr bwMode="auto">
                <a:xfrm rot="7359077">
                  <a:off x="2885736" y="2479415"/>
                  <a:ext cx="92252" cy="98132"/>
                </a:xfrm>
                <a:prstGeom prst="ellipse">
                  <a:avLst/>
                </a:prstGeom>
                <a:noFill/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18" name="Oval 17"/>
                <p:cNvSpPr/>
                <p:nvPr/>
              </p:nvSpPr>
              <p:spPr bwMode="auto">
                <a:xfrm rot="7359077">
                  <a:off x="2018861" y="2087540"/>
                  <a:ext cx="92252" cy="98132"/>
                </a:xfrm>
                <a:prstGeom prst="ellipse">
                  <a:avLst/>
                </a:prstGeom>
                <a:noFill/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19" name="Oval 18"/>
                <p:cNvSpPr/>
                <p:nvPr/>
              </p:nvSpPr>
              <p:spPr bwMode="auto">
                <a:xfrm rot="7359077">
                  <a:off x="2159386" y="2524940"/>
                  <a:ext cx="92252" cy="98132"/>
                </a:xfrm>
                <a:prstGeom prst="ellipse">
                  <a:avLst/>
                </a:prstGeom>
                <a:noFill/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  <p:sp>
              <p:nvSpPr>
                <p:cNvPr id="20" name="Oval 19"/>
                <p:cNvSpPr/>
                <p:nvPr/>
              </p:nvSpPr>
              <p:spPr bwMode="auto">
                <a:xfrm rot="7359077">
                  <a:off x="2846161" y="2772340"/>
                  <a:ext cx="92252" cy="98132"/>
                </a:xfrm>
                <a:prstGeom prst="ellipse">
                  <a:avLst/>
                </a:prstGeom>
                <a:noFill/>
                <a:ln w="25400" cap="rnd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</p:grpSp>
          <p:sp>
            <p:nvSpPr>
              <p:cNvPr id="26" name="Oval 25"/>
              <p:cNvSpPr/>
              <p:nvPr/>
            </p:nvSpPr>
            <p:spPr bwMode="auto">
              <a:xfrm rot="7359077">
                <a:off x="1470054" y="388284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27" name="Oval 26"/>
              <p:cNvSpPr/>
              <p:nvPr/>
            </p:nvSpPr>
            <p:spPr bwMode="auto">
              <a:xfrm rot="7359077">
                <a:off x="771778" y="512200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28" name="Oval 27"/>
              <p:cNvSpPr/>
              <p:nvPr/>
            </p:nvSpPr>
            <p:spPr bwMode="auto">
              <a:xfrm rot="7359077">
                <a:off x="1510397" y="477910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30" name="Oval 29"/>
              <p:cNvSpPr/>
              <p:nvPr/>
            </p:nvSpPr>
            <p:spPr bwMode="auto">
              <a:xfrm rot="7359077">
                <a:off x="1074338" y="443620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31" name="Oval 30"/>
              <p:cNvSpPr/>
              <p:nvPr/>
            </p:nvSpPr>
            <p:spPr bwMode="auto">
              <a:xfrm rot="7359077">
                <a:off x="1362479" y="4543782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32" name="Oval 31"/>
              <p:cNvSpPr/>
              <p:nvPr/>
            </p:nvSpPr>
            <p:spPr bwMode="auto">
              <a:xfrm rot="7359077">
                <a:off x="1821141" y="453705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33" name="Oval 32"/>
              <p:cNvSpPr/>
              <p:nvPr/>
            </p:nvSpPr>
            <p:spPr bwMode="auto">
              <a:xfrm rot="7359077">
                <a:off x="2096075" y="510855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484740" y="5078776"/>
                <a:ext cx="253388" cy="24237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2203375" y="5056743"/>
                <a:ext cx="253388" cy="24237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870331" y="4285562"/>
                <a:ext cx="253388" cy="24237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211857" y="4638102"/>
                <a:ext cx="253388" cy="24237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1388126" y="4847421"/>
                <a:ext cx="253388" cy="24237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1883888" y="4384712"/>
                <a:ext cx="253388" cy="24237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798723" y="3922005"/>
                <a:ext cx="688554" cy="1244906"/>
              </a:xfrm>
              <a:custGeom>
                <a:avLst/>
                <a:gdLst>
                  <a:gd name="connsiteX0" fmla="*/ 5508 w 688554"/>
                  <a:gd name="connsiteY0" fmla="*/ 1244906 h 1244906"/>
                  <a:gd name="connsiteX1" fmla="*/ 38559 w 688554"/>
                  <a:gd name="connsiteY1" fmla="*/ 539826 h 1244906"/>
                  <a:gd name="connsiteX2" fmla="*/ 236863 w 688554"/>
                  <a:gd name="connsiteY2" fmla="*/ 209320 h 1244906"/>
                  <a:gd name="connsiteX3" fmla="*/ 688554 w 688554"/>
                  <a:gd name="connsiteY3" fmla="*/ 0 h 1244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8554" h="1244906">
                    <a:moveTo>
                      <a:pt x="5508" y="1244906"/>
                    </a:moveTo>
                    <a:cubicBezTo>
                      <a:pt x="2754" y="978665"/>
                      <a:pt x="0" y="712424"/>
                      <a:pt x="38559" y="539826"/>
                    </a:cubicBezTo>
                    <a:cubicBezTo>
                      <a:pt x="77118" y="367228"/>
                      <a:pt x="128531" y="299291"/>
                      <a:pt x="236863" y="209320"/>
                    </a:cubicBezTo>
                    <a:cubicBezTo>
                      <a:pt x="345195" y="119349"/>
                      <a:pt x="516874" y="59674"/>
                      <a:pt x="688554" y="0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1531345" y="3933022"/>
                <a:ext cx="666520" cy="1211855"/>
              </a:xfrm>
              <a:custGeom>
                <a:avLst/>
                <a:gdLst>
                  <a:gd name="connsiteX0" fmla="*/ 0 w 666520"/>
                  <a:gd name="connsiteY0" fmla="*/ 0 h 1211855"/>
                  <a:gd name="connsiteX1" fmla="*/ 561860 w 666520"/>
                  <a:gd name="connsiteY1" fmla="*/ 352539 h 1211855"/>
                  <a:gd name="connsiteX2" fmla="*/ 627961 w 666520"/>
                  <a:gd name="connsiteY2" fmla="*/ 1211855 h 1211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6520" h="1211855">
                    <a:moveTo>
                      <a:pt x="0" y="0"/>
                    </a:moveTo>
                    <a:cubicBezTo>
                      <a:pt x="228600" y="75281"/>
                      <a:pt x="457200" y="150563"/>
                      <a:pt x="561860" y="352539"/>
                    </a:cubicBezTo>
                    <a:cubicBezTo>
                      <a:pt x="666520" y="554515"/>
                      <a:pt x="647240" y="883185"/>
                      <a:pt x="627961" y="1211855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7" name="Freeform 46"/>
              <p:cNvSpPr/>
              <p:nvPr/>
            </p:nvSpPr>
            <p:spPr>
              <a:xfrm>
                <a:off x="804231" y="5155894"/>
                <a:ext cx="1333041" cy="110169"/>
              </a:xfrm>
              <a:custGeom>
                <a:avLst/>
                <a:gdLst>
                  <a:gd name="connsiteX0" fmla="*/ 0 w 1333041"/>
                  <a:gd name="connsiteY0" fmla="*/ 0 h 110169"/>
                  <a:gd name="connsiteX1" fmla="*/ 661012 w 1333041"/>
                  <a:gd name="connsiteY1" fmla="*/ 110169 h 110169"/>
                  <a:gd name="connsiteX2" fmla="*/ 1333041 w 1333041"/>
                  <a:gd name="connsiteY2" fmla="*/ 0 h 1101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33041" h="110169">
                    <a:moveTo>
                      <a:pt x="0" y="0"/>
                    </a:moveTo>
                    <a:cubicBezTo>
                      <a:pt x="219419" y="55084"/>
                      <a:pt x="438839" y="110169"/>
                      <a:pt x="661012" y="110169"/>
                    </a:cubicBezTo>
                    <a:cubicBezTo>
                      <a:pt x="883185" y="110169"/>
                      <a:pt x="1108113" y="55084"/>
                      <a:pt x="1333041" y="0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8" name="Freeform 47"/>
              <p:cNvSpPr/>
              <p:nvPr/>
            </p:nvSpPr>
            <p:spPr>
              <a:xfrm>
                <a:off x="804231" y="3944039"/>
                <a:ext cx="749147" cy="1211855"/>
              </a:xfrm>
              <a:custGeom>
                <a:avLst/>
                <a:gdLst>
                  <a:gd name="connsiteX0" fmla="*/ 0 w 749147"/>
                  <a:gd name="connsiteY0" fmla="*/ 1211855 h 1211855"/>
                  <a:gd name="connsiteX1" fmla="*/ 749147 w 749147"/>
                  <a:gd name="connsiteY1" fmla="*/ 870332 h 1211855"/>
                  <a:gd name="connsiteX2" fmla="*/ 705080 w 749147"/>
                  <a:gd name="connsiteY2" fmla="*/ 0 h 1211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49147" h="1211855">
                    <a:moveTo>
                      <a:pt x="0" y="1211855"/>
                    </a:moveTo>
                    <a:lnTo>
                      <a:pt x="749147" y="870332"/>
                    </a:lnTo>
                    <a:lnTo>
                      <a:pt x="705080" y="0"/>
                    </a:ln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9" name="Freeform 48"/>
              <p:cNvSpPr/>
              <p:nvPr/>
            </p:nvSpPr>
            <p:spPr>
              <a:xfrm>
                <a:off x="1101687" y="3910988"/>
                <a:ext cx="1024568" cy="1255923"/>
              </a:xfrm>
              <a:custGeom>
                <a:avLst/>
                <a:gdLst>
                  <a:gd name="connsiteX0" fmla="*/ 407624 w 1024568"/>
                  <a:gd name="connsiteY0" fmla="*/ 0 h 1255923"/>
                  <a:gd name="connsiteX1" fmla="*/ 0 w 1024568"/>
                  <a:gd name="connsiteY1" fmla="*/ 561860 h 1255923"/>
                  <a:gd name="connsiteX2" fmla="*/ 308472 w 1024568"/>
                  <a:gd name="connsiteY2" fmla="*/ 672029 h 1255923"/>
                  <a:gd name="connsiteX3" fmla="*/ 451691 w 1024568"/>
                  <a:gd name="connsiteY3" fmla="*/ 903383 h 1255923"/>
                  <a:gd name="connsiteX4" fmla="*/ 771180 w 1024568"/>
                  <a:gd name="connsiteY4" fmla="*/ 661012 h 1255923"/>
                  <a:gd name="connsiteX5" fmla="*/ 1024568 w 1024568"/>
                  <a:gd name="connsiteY5" fmla="*/ 1255923 h 1255923"/>
                  <a:gd name="connsiteX6" fmla="*/ 462708 w 1024568"/>
                  <a:gd name="connsiteY6" fmla="*/ 925417 h 1255923"/>
                  <a:gd name="connsiteX7" fmla="*/ 462708 w 1024568"/>
                  <a:gd name="connsiteY7" fmla="*/ 925417 h 1255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24568" h="1255923">
                    <a:moveTo>
                      <a:pt x="407624" y="0"/>
                    </a:moveTo>
                    <a:lnTo>
                      <a:pt x="0" y="561860"/>
                    </a:lnTo>
                    <a:lnTo>
                      <a:pt x="308472" y="672029"/>
                    </a:lnTo>
                    <a:lnTo>
                      <a:pt x="451691" y="903383"/>
                    </a:lnTo>
                    <a:lnTo>
                      <a:pt x="771180" y="661012"/>
                    </a:lnTo>
                    <a:lnTo>
                      <a:pt x="1024568" y="1255923"/>
                    </a:lnTo>
                    <a:lnTo>
                      <a:pt x="462708" y="925417"/>
                    </a:lnTo>
                    <a:lnTo>
                      <a:pt x="462708" y="925417"/>
                    </a:ln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" name="Freeform 49"/>
              <p:cNvSpPr/>
              <p:nvPr/>
            </p:nvSpPr>
            <p:spPr>
              <a:xfrm>
                <a:off x="815248" y="3933022"/>
                <a:ext cx="683046" cy="1233889"/>
              </a:xfrm>
              <a:custGeom>
                <a:avLst/>
                <a:gdLst>
                  <a:gd name="connsiteX0" fmla="*/ 0 w 683046"/>
                  <a:gd name="connsiteY0" fmla="*/ 1233889 h 1233889"/>
                  <a:gd name="connsiteX1" fmla="*/ 583894 w 683046"/>
                  <a:gd name="connsiteY1" fmla="*/ 661012 h 1233889"/>
                  <a:gd name="connsiteX2" fmla="*/ 683046 w 683046"/>
                  <a:gd name="connsiteY2" fmla="*/ 0 h 1233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83046" h="1233889">
                    <a:moveTo>
                      <a:pt x="0" y="1233889"/>
                    </a:moveTo>
                    <a:lnTo>
                      <a:pt x="583894" y="661012"/>
                    </a:lnTo>
                    <a:lnTo>
                      <a:pt x="683046" y="0"/>
                    </a:ln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1" name="Freeform 50"/>
              <p:cNvSpPr/>
              <p:nvPr/>
            </p:nvSpPr>
            <p:spPr>
              <a:xfrm>
                <a:off x="837282" y="4483865"/>
                <a:ext cx="253388" cy="683046"/>
              </a:xfrm>
              <a:custGeom>
                <a:avLst/>
                <a:gdLst>
                  <a:gd name="connsiteX0" fmla="*/ 253388 w 253388"/>
                  <a:gd name="connsiteY0" fmla="*/ 0 h 683046"/>
                  <a:gd name="connsiteX1" fmla="*/ 0 w 253388"/>
                  <a:gd name="connsiteY1" fmla="*/ 683046 h 6830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3388" h="683046">
                    <a:moveTo>
                      <a:pt x="253388" y="0"/>
                    </a:moveTo>
                    <a:lnTo>
                      <a:pt x="0" y="683046"/>
                    </a:ln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Freeform 55"/>
              <p:cNvSpPr/>
              <p:nvPr/>
            </p:nvSpPr>
            <p:spPr>
              <a:xfrm>
                <a:off x="1531345" y="3933022"/>
                <a:ext cx="341522" cy="649995"/>
              </a:xfrm>
              <a:custGeom>
                <a:avLst/>
                <a:gdLst>
                  <a:gd name="connsiteX0" fmla="*/ 0 w 341522"/>
                  <a:gd name="connsiteY0" fmla="*/ 0 h 649995"/>
                  <a:gd name="connsiteX1" fmla="*/ 242371 w 341522"/>
                  <a:gd name="connsiteY1" fmla="*/ 396607 h 649995"/>
                  <a:gd name="connsiteX2" fmla="*/ 341522 w 341522"/>
                  <a:gd name="connsiteY2" fmla="*/ 649995 h 6499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41522" h="649995">
                    <a:moveTo>
                      <a:pt x="0" y="0"/>
                    </a:moveTo>
                    <a:cubicBezTo>
                      <a:pt x="92725" y="144137"/>
                      <a:pt x="185451" y="288275"/>
                      <a:pt x="242371" y="396607"/>
                    </a:cubicBezTo>
                    <a:cubicBezTo>
                      <a:pt x="299291" y="504939"/>
                      <a:pt x="320406" y="577467"/>
                      <a:pt x="341522" y="649995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63" name="Rectangle 62"/>
          <p:cNvSpPr/>
          <p:nvPr/>
        </p:nvSpPr>
        <p:spPr>
          <a:xfrm>
            <a:off x="6028055" y="3713331"/>
            <a:ext cx="31159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 2-bend point-set </a:t>
            </a:r>
          </a:p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embedding of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209228" y="4652049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Output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944742" y="3450223"/>
            <a:ext cx="17172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 plane 3-tree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30949" y="1384178"/>
            <a:ext cx="4657996" cy="2504777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720169" y="3422927"/>
            <a:ext cx="1370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 point set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421987" y="4073416"/>
            <a:ext cx="671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Input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54603" y="5139640"/>
            <a:ext cx="7824627" cy="11695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de-DE" sz="2000" b="1" dirty="0" smtClean="0">
                <a:latin typeface="Times New Roman" pitchFamily="18" charset="0"/>
                <a:cs typeface="Times New Roman" pitchFamily="18" charset="0"/>
              </a:rPr>
              <a:t>M. Kaufmann and R. Wiese (2002)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Every plane graph admits a 2-bend point set embedding with O(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area on any set of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points in general position.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Freeform 204"/>
          <p:cNvSpPr/>
          <p:nvPr/>
        </p:nvSpPr>
        <p:spPr>
          <a:xfrm rot="7638753">
            <a:off x="6784097" y="1842863"/>
            <a:ext cx="1735511" cy="649651"/>
          </a:xfrm>
          <a:custGeom>
            <a:avLst/>
            <a:gdLst>
              <a:gd name="connsiteX0" fmla="*/ 0 w 2357610"/>
              <a:gd name="connsiteY0" fmla="*/ 881349 h 881349"/>
              <a:gd name="connsiteX1" fmla="*/ 2357610 w 2357610"/>
              <a:gd name="connsiteY1" fmla="*/ 0 h 881349"/>
              <a:gd name="connsiteX2" fmla="*/ 2313542 w 2357610"/>
              <a:gd name="connsiteY2" fmla="*/ 363557 h 881349"/>
              <a:gd name="connsiteX3" fmla="*/ 0 w 2357610"/>
              <a:gd name="connsiteY3" fmla="*/ 881349 h 881349"/>
              <a:gd name="connsiteX0" fmla="*/ 0 w 2401291"/>
              <a:gd name="connsiteY0" fmla="*/ 881349 h 881349"/>
              <a:gd name="connsiteX1" fmla="*/ 2357610 w 2401291"/>
              <a:gd name="connsiteY1" fmla="*/ 0 h 881349"/>
              <a:gd name="connsiteX2" fmla="*/ 2401291 w 2401291"/>
              <a:gd name="connsiteY2" fmla="*/ 279192 h 881349"/>
              <a:gd name="connsiteX3" fmla="*/ 0 w 2401291"/>
              <a:gd name="connsiteY3" fmla="*/ 881349 h 881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1291" h="881349">
                <a:moveTo>
                  <a:pt x="0" y="881349"/>
                </a:moveTo>
                <a:lnTo>
                  <a:pt x="2357610" y="0"/>
                </a:lnTo>
                <a:lnTo>
                  <a:pt x="2401291" y="279192"/>
                </a:lnTo>
                <a:lnTo>
                  <a:pt x="0" y="881349"/>
                </a:lnTo>
                <a:close/>
              </a:path>
            </a:pathLst>
          </a:custGeom>
          <a:solidFill>
            <a:srgbClr val="00D05E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" name="Freeform 203"/>
          <p:cNvSpPr/>
          <p:nvPr/>
        </p:nvSpPr>
        <p:spPr>
          <a:xfrm>
            <a:off x="2721166" y="1156771"/>
            <a:ext cx="2357610" cy="914400"/>
          </a:xfrm>
          <a:custGeom>
            <a:avLst/>
            <a:gdLst>
              <a:gd name="connsiteX0" fmla="*/ 0 w 2357610"/>
              <a:gd name="connsiteY0" fmla="*/ 881349 h 881349"/>
              <a:gd name="connsiteX1" fmla="*/ 2357610 w 2357610"/>
              <a:gd name="connsiteY1" fmla="*/ 0 h 881349"/>
              <a:gd name="connsiteX2" fmla="*/ 2313542 w 2357610"/>
              <a:gd name="connsiteY2" fmla="*/ 363557 h 881349"/>
              <a:gd name="connsiteX3" fmla="*/ 0 w 2357610"/>
              <a:gd name="connsiteY3" fmla="*/ 881349 h 881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7610" h="881349">
                <a:moveTo>
                  <a:pt x="0" y="881349"/>
                </a:moveTo>
                <a:lnTo>
                  <a:pt x="2357610" y="0"/>
                </a:lnTo>
                <a:lnTo>
                  <a:pt x="2313542" y="363557"/>
                </a:lnTo>
                <a:lnTo>
                  <a:pt x="0" y="881349"/>
                </a:lnTo>
                <a:close/>
              </a:path>
            </a:pathLst>
          </a:custGeom>
          <a:solidFill>
            <a:srgbClr val="00D05E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2-Bend Point-Set Embeddings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21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2711631" y="2044694"/>
            <a:ext cx="2197289" cy="148760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0800000" flipV="1">
            <a:off x="2711632" y="1143942"/>
            <a:ext cx="2361063" cy="9007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3789805" y="2276708"/>
            <a:ext cx="2388359" cy="1501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reeform 64"/>
          <p:cNvSpPr/>
          <p:nvPr/>
        </p:nvSpPr>
        <p:spPr>
          <a:xfrm>
            <a:off x="2725279" y="2044694"/>
            <a:ext cx="696035" cy="507242"/>
          </a:xfrm>
          <a:custGeom>
            <a:avLst/>
            <a:gdLst>
              <a:gd name="connsiteX0" fmla="*/ 696035 w 696035"/>
              <a:gd name="connsiteY0" fmla="*/ 504968 h 507242"/>
              <a:gd name="connsiteX1" fmla="*/ 313898 w 696035"/>
              <a:gd name="connsiteY1" fmla="*/ 423081 h 507242"/>
              <a:gd name="connsiteX2" fmla="*/ 0 w 696035"/>
              <a:gd name="connsiteY2" fmla="*/ 0 h 50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6035" h="507242">
                <a:moveTo>
                  <a:pt x="696035" y="504968"/>
                </a:moveTo>
                <a:cubicBezTo>
                  <a:pt x="562969" y="506105"/>
                  <a:pt x="429904" y="507242"/>
                  <a:pt x="313898" y="423081"/>
                </a:cubicBezTo>
                <a:cubicBezTo>
                  <a:pt x="197892" y="338920"/>
                  <a:pt x="98946" y="169460"/>
                  <a:pt x="0" y="0"/>
                </a:cubicBezTo>
              </a:path>
            </a:pathLst>
          </a:custGeom>
          <a:ln w="19050">
            <a:solidFill>
              <a:schemeClr val="tx1"/>
            </a:solidFill>
            <a:prstDash val="sysDash"/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Freeform 65"/>
          <p:cNvSpPr/>
          <p:nvPr/>
        </p:nvSpPr>
        <p:spPr>
          <a:xfrm>
            <a:off x="4090055" y="3019441"/>
            <a:ext cx="818865" cy="559558"/>
          </a:xfrm>
          <a:custGeom>
            <a:avLst/>
            <a:gdLst>
              <a:gd name="connsiteX0" fmla="*/ 0 w 818865"/>
              <a:gd name="connsiteY0" fmla="*/ 0 h 559558"/>
              <a:gd name="connsiteX1" fmla="*/ 272955 w 818865"/>
              <a:gd name="connsiteY1" fmla="*/ 395785 h 559558"/>
              <a:gd name="connsiteX2" fmla="*/ 818865 w 818865"/>
              <a:gd name="connsiteY2" fmla="*/ 559558 h 55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8865" h="559558">
                <a:moveTo>
                  <a:pt x="0" y="0"/>
                </a:moveTo>
                <a:cubicBezTo>
                  <a:pt x="68239" y="151262"/>
                  <a:pt x="136478" y="302525"/>
                  <a:pt x="272955" y="395785"/>
                </a:cubicBezTo>
                <a:cubicBezTo>
                  <a:pt x="409433" y="489045"/>
                  <a:pt x="614149" y="524301"/>
                  <a:pt x="818865" y="559558"/>
                </a:cubicBezTo>
              </a:path>
            </a:pathLst>
          </a:custGeom>
          <a:ln w="19050">
            <a:solidFill>
              <a:schemeClr val="tx1"/>
            </a:solidFill>
            <a:prstDash val="sysDash"/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2554354" y="171331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4888122" y="328280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4847179" y="826210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dirty="0"/>
          </a:p>
        </p:txBody>
      </p:sp>
      <p:cxnSp>
        <p:nvCxnSpPr>
          <p:cNvPr id="87" name="Straight Connector 86"/>
          <p:cNvCxnSpPr/>
          <p:nvPr/>
        </p:nvCxnSpPr>
        <p:spPr>
          <a:xfrm>
            <a:off x="5564013" y="2290354"/>
            <a:ext cx="2197289" cy="148760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10800000" flipV="1">
            <a:off x="5564014" y="1389602"/>
            <a:ext cx="2361063" cy="9007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>
            <a:off x="6642187" y="2522368"/>
            <a:ext cx="2388359" cy="1501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 93"/>
          <p:cNvSpPr>
            <a:spLocks noChangeAspect="1"/>
          </p:cNvSpPr>
          <p:nvPr/>
        </p:nvSpPr>
        <p:spPr>
          <a:xfrm rot="12961659">
            <a:off x="7497172" y="2103172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 rot="12961659">
            <a:off x="7643403" y="2656182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 rot="12961659">
            <a:off x="6913234" y="2546595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406736" y="195897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>
            <a:off x="7754152" y="356941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dirty="0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5550365" y="2290354"/>
            <a:ext cx="1883391" cy="7096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5400000">
            <a:off x="6867375" y="1969633"/>
            <a:ext cx="1596789" cy="4640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16200000" flipH="1">
            <a:off x="7181273" y="3211576"/>
            <a:ext cx="818867" cy="34119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7672265" y="1099166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dirty="0"/>
          </a:p>
        </p:txBody>
      </p:sp>
      <p:cxnSp>
        <p:nvCxnSpPr>
          <p:cNvPr id="125" name="Straight Connector 124"/>
          <p:cNvCxnSpPr>
            <a:stCxn id="94" idx="0"/>
          </p:cNvCxnSpPr>
          <p:nvPr/>
        </p:nvCxnSpPr>
        <p:spPr>
          <a:xfrm rot="5400000">
            <a:off x="7067239" y="2535303"/>
            <a:ext cx="790310" cy="111864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7140002" y="291431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dirty="0"/>
          </a:p>
        </p:txBody>
      </p:sp>
      <p:cxnSp>
        <p:nvCxnSpPr>
          <p:cNvPr id="81" name="Straight Connector 80"/>
          <p:cNvCxnSpPr/>
          <p:nvPr/>
        </p:nvCxnSpPr>
        <p:spPr>
          <a:xfrm>
            <a:off x="623523" y="4214688"/>
            <a:ext cx="1569493" cy="10918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>
            <a:off x="2083833" y="3409471"/>
            <a:ext cx="996291" cy="80521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6200000" flipV="1">
            <a:off x="2042891" y="4446701"/>
            <a:ext cx="573207" cy="32754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69" idx="1"/>
          </p:cNvCxnSpPr>
          <p:nvPr/>
        </p:nvCxnSpPr>
        <p:spPr>
          <a:xfrm rot="10800000">
            <a:off x="2642492" y="4684765"/>
            <a:ext cx="184819" cy="99364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5400000">
            <a:off x="2464215" y="4735150"/>
            <a:ext cx="204633" cy="1465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5400000">
            <a:off x="2124777" y="3859849"/>
            <a:ext cx="1364778" cy="32754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1960294" y="3991073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dirty="0"/>
          </a:p>
        </p:txBody>
      </p:sp>
      <p:sp>
        <p:nvSpPr>
          <p:cNvPr id="121" name="Rectangle 120"/>
          <p:cNvSpPr/>
          <p:nvPr/>
        </p:nvSpPr>
        <p:spPr>
          <a:xfrm>
            <a:off x="2660060" y="4626180"/>
            <a:ext cx="2937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en-US" dirty="0"/>
          </a:p>
        </p:txBody>
      </p:sp>
      <p:cxnSp>
        <p:nvCxnSpPr>
          <p:cNvPr id="124" name="Straight Connector 123"/>
          <p:cNvCxnSpPr>
            <a:stCxn id="126" idx="4"/>
          </p:cNvCxnSpPr>
          <p:nvPr/>
        </p:nvCxnSpPr>
        <p:spPr>
          <a:xfrm rot="5400000" flipH="1" flipV="1">
            <a:off x="6980204" y="1110766"/>
            <a:ext cx="625092" cy="1210060"/>
          </a:xfrm>
          <a:prstGeom prst="line">
            <a:avLst/>
          </a:prstGeom>
          <a:ln w="19050">
            <a:solidFill>
              <a:schemeClr val="tx1"/>
            </a:solidFill>
            <a:prstDash val="sysDash"/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Oval 125"/>
          <p:cNvSpPr>
            <a:spLocks noChangeAspect="1"/>
          </p:cNvSpPr>
          <p:nvPr/>
        </p:nvSpPr>
        <p:spPr>
          <a:xfrm rot="12961659">
            <a:off x="6606141" y="2018518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0" name="Freeform 129"/>
          <p:cNvSpPr/>
          <p:nvPr/>
        </p:nvSpPr>
        <p:spPr>
          <a:xfrm>
            <a:off x="5550365" y="2276706"/>
            <a:ext cx="696035" cy="507242"/>
          </a:xfrm>
          <a:custGeom>
            <a:avLst/>
            <a:gdLst>
              <a:gd name="connsiteX0" fmla="*/ 696035 w 696035"/>
              <a:gd name="connsiteY0" fmla="*/ 504968 h 507242"/>
              <a:gd name="connsiteX1" fmla="*/ 313898 w 696035"/>
              <a:gd name="connsiteY1" fmla="*/ 423081 h 507242"/>
              <a:gd name="connsiteX2" fmla="*/ 0 w 696035"/>
              <a:gd name="connsiteY2" fmla="*/ 0 h 50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6035" h="507242">
                <a:moveTo>
                  <a:pt x="696035" y="504968"/>
                </a:moveTo>
                <a:cubicBezTo>
                  <a:pt x="562969" y="506105"/>
                  <a:pt x="429904" y="507242"/>
                  <a:pt x="313898" y="423081"/>
                </a:cubicBezTo>
                <a:cubicBezTo>
                  <a:pt x="197892" y="338920"/>
                  <a:pt x="98946" y="169460"/>
                  <a:pt x="0" y="0"/>
                </a:cubicBezTo>
              </a:path>
            </a:pathLst>
          </a:custGeom>
          <a:ln w="19050">
            <a:solidFill>
              <a:schemeClr val="tx1"/>
            </a:solidFill>
            <a:prstDash val="sysDash"/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1" name="Freeform 130"/>
          <p:cNvSpPr/>
          <p:nvPr/>
        </p:nvSpPr>
        <p:spPr>
          <a:xfrm>
            <a:off x="6915141" y="3218402"/>
            <a:ext cx="818865" cy="559558"/>
          </a:xfrm>
          <a:custGeom>
            <a:avLst/>
            <a:gdLst>
              <a:gd name="connsiteX0" fmla="*/ 0 w 818865"/>
              <a:gd name="connsiteY0" fmla="*/ 0 h 559558"/>
              <a:gd name="connsiteX1" fmla="*/ 272955 w 818865"/>
              <a:gd name="connsiteY1" fmla="*/ 395785 h 559558"/>
              <a:gd name="connsiteX2" fmla="*/ 818865 w 818865"/>
              <a:gd name="connsiteY2" fmla="*/ 559558 h 55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8865" h="559558">
                <a:moveTo>
                  <a:pt x="0" y="0"/>
                </a:moveTo>
                <a:cubicBezTo>
                  <a:pt x="68239" y="151262"/>
                  <a:pt x="136478" y="302525"/>
                  <a:pt x="272955" y="395785"/>
                </a:cubicBezTo>
                <a:cubicBezTo>
                  <a:pt x="409433" y="489045"/>
                  <a:pt x="614149" y="524301"/>
                  <a:pt x="818865" y="559558"/>
                </a:cubicBezTo>
              </a:path>
            </a:pathLst>
          </a:custGeom>
          <a:ln w="19050">
            <a:solidFill>
              <a:schemeClr val="tx1"/>
            </a:solidFill>
            <a:prstDash val="sysDash"/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 rot="12961659">
            <a:off x="6217300" y="2743638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 rot="12961659">
            <a:off x="6899774" y="3188098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637171" y="4214689"/>
            <a:ext cx="2197289" cy="148760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10800000" flipV="1">
            <a:off x="637172" y="3313937"/>
            <a:ext cx="2361063" cy="9007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1715345" y="4446703"/>
            <a:ext cx="2388359" cy="1501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>
            <a:spLocks noChangeAspect="1"/>
          </p:cNvSpPr>
          <p:nvPr/>
        </p:nvSpPr>
        <p:spPr>
          <a:xfrm rot="12961659">
            <a:off x="2716561" y="4580517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7" name="Oval 66"/>
          <p:cNvSpPr>
            <a:spLocks noChangeAspect="1"/>
          </p:cNvSpPr>
          <p:nvPr/>
        </p:nvSpPr>
        <p:spPr>
          <a:xfrm rot="12961659">
            <a:off x="1986392" y="4470930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79894" y="388331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2827310" y="549374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623523" y="4214689"/>
            <a:ext cx="1859194" cy="6933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>
            <a:off x="1933709" y="3873496"/>
            <a:ext cx="1583142" cy="49132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6200000" flipH="1">
            <a:off x="2254431" y="5135911"/>
            <a:ext cx="818867" cy="34119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2745423" y="3023501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2213160" y="483865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dirty="0"/>
          </a:p>
        </p:txBody>
      </p:sp>
      <p:sp>
        <p:nvSpPr>
          <p:cNvPr id="134" name="Freeform 133"/>
          <p:cNvSpPr/>
          <p:nvPr/>
        </p:nvSpPr>
        <p:spPr>
          <a:xfrm>
            <a:off x="637171" y="4201040"/>
            <a:ext cx="696035" cy="507242"/>
          </a:xfrm>
          <a:custGeom>
            <a:avLst/>
            <a:gdLst>
              <a:gd name="connsiteX0" fmla="*/ 696035 w 696035"/>
              <a:gd name="connsiteY0" fmla="*/ 504968 h 507242"/>
              <a:gd name="connsiteX1" fmla="*/ 313898 w 696035"/>
              <a:gd name="connsiteY1" fmla="*/ 423081 h 507242"/>
              <a:gd name="connsiteX2" fmla="*/ 0 w 696035"/>
              <a:gd name="connsiteY2" fmla="*/ 0 h 50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6035" h="507242">
                <a:moveTo>
                  <a:pt x="696035" y="504968"/>
                </a:moveTo>
                <a:cubicBezTo>
                  <a:pt x="562969" y="506105"/>
                  <a:pt x="429904" y="507242"/>
                  <a:pt x="313898" y="423081"/>
                </a:cubicBezTo>
                <a:cubicBezTo>
                  <a:pt x="197892" y="338920"/>
                  <a:pt x="98946" y="169460"/>
                  <a:pt x="0" y="0"/>
                </a:cubicBezTo>
              </a:path>
            </a:pathLst>
          </a:custGeom>
          <a:ln w="19050">
            <a:solidFill>
              <a:schemeClr val="tx1"/>
            </a:solidFill>
            <a:prstDash val="sysDash"/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5" name="Freeform 134"/>
          <p:cNvSpPr/>
          <p:nvPr/>
        </p:nvSpPr>
        <p:spPr>
          <a:xfrm>
            <a:off x="2001947" y="5142736"/>
            <a:ext cx="818865" cy="559558"/>
          </a:xfrm>
          <a:custGeom>
            <a:avLst/>
            <a:gdLst>
              <a:gd name="connsiteX0" fmla="*/ 0 w 818865"/>
              <a:gd name="connsiteY0" fmla="*/ 0 h 559558"/>
              <a:gd name="connsiteX1" fmla="*/ 272955 w 818865"/>
              <a:gd name="connsiteY1" fmla="*/ 395785 h 559558"/>
              <a:gd name="connsiteX2" fmla="*/ 818865 w 818865"/>
              <a:gd name="connsiteY2" fmla="*/ 559558 h 55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8865" h="559558">
                <a:moveTo>
                  <a:pt x="0" y="0"/>
                </a:moveTo>
                <a:cubicBezTo>
                  <a:pt x="68239" y="151262"/>
                  <a:pt x="136478" y="302525"/>
                  <a:pt x="272955" y="395785"/>
                </a:cubicBezTo>
                <a:cubicBezTo>
                  <a:pt x="409433" y="489045"/>
                  <a:pt x="614149" y="524301"/>
                  <a:pt x="818865" y="559558"/>
                </a:cubicBezTo>
              </a:path>
            </a:pathLst>
          </a:custGeom>
          <a:ln w="19050">
            <a:solidFill>
              <a:schemeClr val="tx1"/>
            </a:solidFill>
            <a:prstDash val="sysDash"/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 rot="12961659">
            <a:off x="1304106" y="4667972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 rot="12961659">
            <a:off x="1986580" y="5112432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38" name="Straight Connector 137"/>
          <p:cNvCxnSpPr>
            <a:stCxn id="139" idx="6"/>
          </p:cNvCxnSpPr>
          <p:nvPr/>
        </p:nvCxnSpPr>
        <p:spPr>
          <a:xfrm rot="10800000" flipH="1">
            <a:off x="1648179" y="3354880"/>
            <a:ext cx="1281815" cy="636422"/>
          </a:xfrm>
          <a:prstGeom prst="line">
            <a:avLst/>
          </a:prstGeom>
          <a:ln w="19050">
            <a:solidFill>
              <a:schemeClr val="tx1"/>
            </a:solidFill>
            <a:prstDash val="sysDash"/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Oval 138"/>
          <p:cNvSpPr>
            <a:spLocks noChangeAspect="1"/>
          </p:cNvSpPr>
          <p:nvPr/>
        </p:nvSpPr>
        <p:spPr>
          <a:xfrm rot="12961659">
            <a:off x="1638355" y="3970148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 rot="12961659">
            <a:off x="2570330" y="3945620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1" name="Straight Connector 140"/>
          <p:cNvCxnSpPr>
            <a:stCxn id="140" idx="0"/>
          </p:cNvCxnSpPr>
          <p:nvPr/>
        </p:nvCxnSpPr>
        <p:spPr>
          <a:xfrm rot="5400000">
            <a:off x="2113562" y="4407684"/>
            <a:ext cx="847078" cy="108767"/>
          </a:xfrm>
          <a:prstGeom prst="line">
            <a:avLst/>
          </a:prstGeom>
          <a:ln w="19050">
            <a:solidFill>
              <a:schemeClr val="tx1"/>
            </a:solidFill>
            <a:prstDash val="sysDash"/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rot="5400000" flipH="1" flipV="1">
            <a:off x="2051555" y="4352674"/>
            <a:ext cx="133841" cy="101771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stCxn id="64" idx="0"/>
          </p:cNvCxnSpPr>
          <p:nvPr/>
        </p:nvCxnSpPr>
        <p:spPr>
          <a:xfrm rot="5400000">
            <a:off x="2667181" y="4648737"/>
            <a:ext cx="45846" cy="95222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3" name="Group 192"/>
          <p:cNvGrpSpPr/>
          <p:nvPr/>
        </p:nvGrpSpPr>
        <p:grpSpPr>
          <a:xfrm>
            <a:off x="3989829" y="3482571"/>
            <a:ext cx="2413166" cy="2417454"/>
            <a:chOff x="3857625" y="3757996"/>
            <a:chExt cx="2413166" cy="2417454"/>
          </a:xfrm>
        </p:grpSpPr>
        <p:sp>
          <p:nvSpPr>
            <p:cNvPr id="156" name="Rectangle 155"/>
            <p:cNvSpPr/>
            <p:nvPr/>
          </p:nvSpPr>
          <p:spPr>
            <a:xfrm>
              <a:off x="5185439" y="4907951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dirty="0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5885205" y="5092674"/>
              <a:ext cx="29375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dirty="0"/>
            </a:p>
          </p:txBody>
        </p:sp>
        <p:cxnSp>
          <p:nvCxnSpPr>
            <p:cNvPr id="159" name="Straight Connector 158"/>
            <p:cNvCxnSpPr/>
            <p:nvPr/>
          </p:nvCxnSpPr>
          <p:spPr>
            <a:xfrm>
              <a:off x="3862316" y="4681183"/>
              <a:ext cx="2197289" cy="148760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Oval 161"/>
            <p:cNvSpPr>
              <a:spLocks noChangeAspect="1"/>
            </p:cNvSpPr>
            <p:nvPr/>
          </p:nvSpPr>
          <p:spPr>
            <a:xfrm rot="12961659">
              <a:off x="5941706" y="5047011"/>
              <a:ext cx="102733" cy="102733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3" name="Oval 162"/>
            <p:cNvSpPr>
              <a:spLocks noChangeAspect="1"/>
            </p:cNvSpPr>
            <p:nvPr/>
          </p:nvSpPr>
          <p:spPr>
            <a:xfrm rot="12961659">
              <a:off x="5211537" y="4937424"/>
              <a:ext cx="102733" cy="102733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4278246" y="5059485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dirty="0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5001559" y="5591743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dirty="0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4633089" y="4336157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dirty="0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5711265" y="4090474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dirty="0"/>
            </a:p>
          </p:txBody>
        </p:sp>
        <p:sp>
          <p:nvSpPr>
            <p:cNvPr id="173" name="Oval 172"/>
            <p:cNvSpPr>
              <a:spLocks noChangeAspect="1"/>
            </p:cNvSpPr>
            <p:nvPr/>
          </p:nvSpPr>
          <p:spPr>
            <a:xfrm rot="12961659">
              <a:off x="4529251" y="5134466"/>
              <a:ext cx="102733" cy="102733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4" name="Oval 173"/>
            <p:cNvSpPr>
              <a:spLocks noChangeAspect="1"/>
            </p:cNvSpPr>
            <p:nvPr/>
          </p:nvSpPr>
          <p:spPr>
            <a:xfrm rot="12961659">
              <a:off x="5211725" y="5578926"/>
              <a:ext cx="102733" cy="102733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6" name="Oval 175"/>
            <p:cNvSpPr>
              <a:spLocks noChangeAspect="1"/>
            </p:cNvSpPr>
            <p:nvPr/>
          </p:nvSpPr>
          <p:spPr>
            <a:xfrm rot="12961659">
              <a:off x="4863500" y="4436642"/>
              <a:ext cx="102733" cy="102733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7" name="Oval 176"/>
            <p:cNvSpPr>
              <a:spLocks noChangeAspect="1"/>
            </p:cNvSpPr>
            <p:nvPr/>
          </p:nvSpPr>
          <p:spPr>
            <a:xfrm rot="12961659">
              <a:off x="5754531" y="4412114"/>
              <a:ext cx="102733" cy="102733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1" name="Freeform 180"/>
            <p:cNvSpPr/>
            <p:nvPr/>
          </p:nvSpPr>
          <p:spPr>
            <a:xfrm>
              <a:off x="4200525" y="4514850"/>
              <a:ext cx="1609725" cy="838200"/>
            </a:xfrm>
            <a:custGeom>
              <a:avLst/>
              <a:gdLst>
                <a:gd name="connsiteX0" fmla="*/ 390525 w 1609725"/>
                <a:gd name="connsiteY0" fmla="*/ 666750 h 838200"/>
                <a:gd name="connsiteX1" fmla="*/ 0 w 1609725"/>
                <a:gd name="connsiteY1" fmla="*/ 295275 h 838200"/>
                <a:gd name="connsiteX2" fmla="*/ 1419225 w 1609725"/>
                <a:gd name="connsiteY2" fmla="*/ 838200 h 838200"/>
                <a:gd name="connsiteX3" fmla="*/ 1609725 w 1609725"/>
                <a:gd name="connsiteY3" fmla="*/ 0 h 838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9725" h="838200">
                  <a:moveTo>
                    <a:pt x="390525" y="666750"/>
                  </a:moveTo>
                  <a:lnTo>
                    <a:pt x="0" y="295275"/>
                  </a:lnTo>
                  <a:lnTo>
                    <a:pt x="1419225" y="838200"/>
                  </a:lnTo>
                  <a:lnTo>
                    <a:pt x="1609725" y="0"/>
                  </a:ln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2" name="Freeform 181"/>
            <p:cNvSpPr/>
            <p:nvPr/>
          </p:nvSpPr>
          <p:spPr>
            <a:xfrm>
              <a:off x="5269039" y="4491466"/>
              <a:ext cx="523875" cy="638175"/>
            </a:xfrm>
            <a:custGeom>
              <a:avLst/>
              <a:gdLst>
                <a:gd name="connsiteX0" fmla="*/ 0 w 523875"/>
                <a:gd name="connsiteY0" fmla="*/ 466725 h 638175"/>
                <a:gd name="connsiteX1" fmla="*/ 161925 w 523875"/>
                <a:gd name="connsiteY1" fmla="*/ 371475 h 638175"/>
                <a:gd name="connsiteX2" fmla="*/ 333375 w 523875"/>
                <a:gd name="connsiteY2" fmla="*/ 638175 h 638175"/>
                <a:gd name="connsiteX3" fmla="*/ 523875 w 523875"/>
                <a:gd name="connsiteY3" fmla="*/ 0 h 6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3875" h="638175">
                  <a:moveTo>
                    <a:pt x="0" y="466725"/>
                  </a:moveTo>
                  <a:lnTo>
                    <a:pt x="161925" y="371475"/>
                  </a:lnTo>
                  <a:lnTo>
                    <a:pt x="333375" y="638175"/>
                  </a:lnTo>
                  <a:lnTo>
                    <a:pt x="523875" y="0"/>
                  </a:ln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3" name="Freeform 182"/>
            <p:cNvSpPr/>
            <p:nvPr/>
          </p:nvSpPr>
          <p:spPr>
            <a:xfrm>
              <a:off x="3990975" y="4686300"/>
              <a:ext cx="1343025" cy="457200"/>
            </a:xfrm>
            <a:custGeom>
              <a:avLst/>
              <a:gdLst>
                <a:gd name="connsiteX0" fmla="*/ 542925 w 1343025"/>
                <a:gd name="connsiteY0" fmla="*/ 457200 h 457200"/>
                <a:gd name="connsiteX1" fmla="*/ 0 w 1343025"/>
                <a:gd name="connsiteY1" fmla="*/ 0 h 457200"/>
                <a:gd name="connsiteX2" fmla="*/ 1343025 w 1343025"/>
                <a:gd name="connsiteY2" fmla="*/ 104775 h 457200"/>
                <a:gd name="connsiteX3" fmla="*/ 1295400 w 1343025"/>
                <a:gd name="connsiteY3" fmla="*/ 2667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3025" h="457200">
                  <a:moveTo>
                    <a:pt x="542925" y="457200"/>
                  </a:moveTo>
                  <a:lnTo>
                    <a:pt x="0" y="0"/>
                  </a:lnTo>
                  <a:lnTo>
                    <a:pt x="1343025" y="104775"/>
                  </a:lnTo>
                  <a:lnTo>
                    <a:pt x="1295400" y="266700"/>
                  </a:ln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4" name="Freeform 183"/>
            <p:cNvSpPr/>
            <p:nvPr/>
          </p:nvSpPr>
          <p:spPr>
            <a:xfrm>
              <a:off x="4962525" y="4152990"/>
              <a:ext cx="831158" cy="867997"/>
            </a:xfrm>
            <a:custGeom>
              <a:avLst/>
              <a:gdLst>
                <a:gd name="connsiteX0" fmla="*/ 0 w 1085850"/>
                <a:gd name="connsiteY0" fmla="*/ 504825 h 1077637"/>
                <a:gd name="connsiteX1" fmla="*/ 1085850 w 1085850"/>
                <a:gd name="connsiteY1" fmla="*/ 0 h 1077637"/>
                <a:gd name="connsiteX2" fmla="*/ 457200 w 1085850"/>
                <a:gd name="connsiteY2" fmla="*/ 809625 h 1077637"/>
                <a:gd name="connsiteX3" fmla="*/ 323850 w 1085850"/>
                <a:gd name="connsiteY3" fmla="*/ 990600 h 1077637"/>
                <a:gd name="connsiteX0" fmla="*/ 0 w 952500"/>
                <a:gd name="connsiteY0" fmla="*/ 390525 h 963337"/>
                <a:gd name="connsiteX1" fmla="*/ 952500 w 952500"/>
                <a:gd name="connsiteY1" fmla="*/ 0 h 963337"/>
                <a:gd name="connsiteX2" fmla="*/ 457200 w 952500"/>
                <a:gd name="connsiteY2" fmla="*/ 695325 h 963337"/>
                <a:gd name="connsiteX3" fmla="*/ 323850 w 952500"/>
                <a:gd name="connsiteY3" fmla="*/ 876300 h 963337"/>
                <a:gd name="connsiteX0" fmla="*/ 0 w 952500"/>
                <a:gd name="connsiteY0" fmla="*/ 390525 h 963337"/>
                <a:gd name="connsiteX1" fmla="*/ 952500 w 952500"/>
                <a:gd name="connsiteY1" fmla="*/ 0 h 963337"/>
                <a:gd name="connsiteX2" fmla="*/ 457200 w 952500"/>
                <a:gd name="connsiteY2" fmla="*/ 695325 h 963337"/>
                <a:gd name="connsiteX3" fmla="*/ 323850 w 952500"/>
                <a:gd name="connsiteY3" fmla="*/ 876300 h 963337"/>
                <a:gd name="connsiteX0" fmla="*/ 0 w 831158"/>
                <a:gd name="connsiteY0" fmla="*/ 295185 h 867997"/>
                <a:gd name="connsiteX1" fmla="*/ 831158 w 831158"/>
                <a:gd name="connsiteY1" fmla="*/ 0 h 867997"/>
                <a:gd name="connsiteX2" fmla="*/ 457200 w 831158"/>
                <a:gd name="connsiteY2" fmla="*/ 599985 h 867997"/>
                <a:gd name="connsiteX3" fmla="*/ 323850 w 831158"/>
                <a:gd name="connsiteY3" fmla="*/ 780960 h 86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1158" h="867997">
                  <a:moveTo>
                    <a:pt x="0" y="295185"/>
                  </a:moveTo>
                  <a:lnTo>
                    <a:pt x="831158" y="0"/>
                  </a:lnTo>
                  <a:lnTo>
                    <a:pt x="457200" y="599985"/>
                  </a:lnTo>
                  <a:cubicBezTo>
                    <a:pt x="322029" y="793086"/>
                    <a:pt x="323850" y="867997"/>
                    <a:pt x="323850" y="78096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5" name="Freeform 184"/>
            <p:cNvSpPr/>
            <p:nvPr/>
          </p:nvSpPr>
          <p:spPr>
            <a:xfrm>
              <a:off x="3857625" y="3757996"/>
              <a:ext cx="2305050" cy="1404554"/>
            </a:xfrm>
            <a:custGeom>
              <a:avLst/>
              <a:gdLst>
                <a:gd name="connsiteX0" fmla="*/ 685800 w 2305050"/>
                <a:gd name="connsiteY0" fmla="*/ 1352550 h 1352550"/>
                <a:gd name="connsiteX1" fmla="*/ 0 w 2305050"/>
                <a:gd name="connsiteY1" fmla="*/ 866775 h 1352550"/>
                <a:gd name="connsiteX2" fmla="*/ 2305050 w 2305050"/>
                <a:gd name="connsiteY2" fmla="*/ 0 h 1352550"/>
                <a:gd name="connsiteX3" fmla="*/ 1047750 w 2305050"/>
                <a:gd name="connsiteY3" fmla="*/ 657225 h 1352550"/>
                <a:gd name="connsiteX0" fmla="*/ 685800 w 2305050"/>
                <a:gd name="connsiteY0" fmla="*/ 1404554 h 1404554"/>
                <a:gd name="connsiteX1" fmla="*/ 0 w 2305050"/>
                <a:gd name="connsiteY1" fmla="*/ 918779 h 1404554"/>
                <a:gd name="connsiteX2" fmla="*/ 2305050 w 2305050"/>
                <a:gd name="connsiteY2" fmla="*/ 0 h 1404554"/>
                <a:gd name="connsiteX3" fmla="*/ 1047750 w 2305050"/>
                <a:gd name="connsiteY3" fmla="*/ 709229 h 1404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5050" h="1404554">
                  <a:moveTo>
                    <a:pt x="685800" y="1404554"/>
                  </a:moveTo>
                  <a:lnTo>
                    <a:pt x="0" y="918779"/>
                  </a:lnTo>
                  <a:lnTo>
                    <a:pt x="2305050" y="0"/>
                  </a:lnTo>
                  <a:lnTo>
                    <a:pt x="1047750" y="709229"/>
                  </a:ln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6" name="Freeform 185"/>
            <p:cNvSpPr/>
            <p:nvPr/>
          </p:nvSpPr>
          <p:spPr>
            <a:xfrm>
              <a:off x="4952999" y="3981450"/>
              <a:ext cx="1076325" cy="1076325"/>
            </a:xfrm>
            <a:custGeom>
              <a:avLst/>
              <a:gdLst>
                <a:gd name="connsiteX0" fmla="*/ 866775 w 1219200"/>
                <a:gd name="connsiteY0" fmla="*/ 628650 h 1190625"/>
                <a:gd name="connsiteX1" fmla="*/ 847725 w 1219200"/>
                <a:gd name="connsiteY1" fmla="*/ 1190625 h 1190625"/>
                <a:gd name="connsiteX2" fmla="*/ 1219200 w 1219200"/>
                <a:gd name="connsiteY2" fmla="*/ 0 h 1190625"/>
                <a:gd name="connsiteX3" fmla="*/ 0 w 1219200"/>
                <a:gd name="connsiteY3" fmla="*/ 571500 h 1190625"/>
                <a:gd name="connsiteX0" fmla="*/ 866775 w 1076325"/>
                <a:gd name="connsiteY0" fmla="*/ 514350 h 1076325"/>
                <a:gd name="connsiteX1" fmla="*/ 847725 w 1076325"/>
                <a:gd name="connsiteY1" fmla="*/ 1076325 h 1076325"/>
                <a:gd name="connsiteX2" fmla="*/ 1076325 w 1076325"/>
                <a:gd name="connsiteY2" fmla="*/ 0 h 1076325"/>
                <a:gd name="connsiteX3" fmla="*/ 0 w 1076325"/>
                <a:gd name="connsiteY3" fmla="*/ 457200 h 1076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6325" h="1076325">
                  <a:moveTo>
                    <a:pt x="866775" y="514350"/>
                  </a:moveTo>
                  <a:lnTo>
                    <a:pt x="847725" y="1076325"/>
                  </a:lnTo>
                  <a:lnTo>
                    <a:pt x="1076325" y="0"/>
                  </a:lnTo>
                  <a:lnTo>
                    <a:pt x="0" y="457200"/>
                  </a:ln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7" name="Freeform 186"/>
            <p:cNvSpPr/>
            <p:nvPr/>
          </p:nvSpPr>
          <p:spPr>
            <a:xfrm>
              <a:off x="5724525" y="4514850"/>
              <a:ext cx="228600" cy="752475"/>
            </a:xfrm>
            <a:custGeom>
              <a:avLst/>
              <a:gdLst>
                <a:gd name="connsiteX0" fmla="*/ 104775 w 228600"/>
                <a:gd name="connsiteY0" fmla="*/ 0 h 752475"/>
                <a:gd name="connsiteX1" fmla="*/ 0 w 228600"/>
                <a:gd name="connsiteY1" fmla="*/ 752475 h 752475"/>
                <a:gd name="connsiteX2" fmla="*/ 104775 w 228600"/>
                <a:gd name="connsiteY2" fmla="*/ 657225 h 752475"/>
                <a:gd name="connsiteX3" fmla="*/ 228600 w 228600"/>
                <a:gd name="connsiteY3" fmla="*/ 609600 h 752475"/>
                <a:gd name="connsiteX0" fmla="*/ 104775 w 228600"/>
                <a:gd name="connsiteY0" fmla="*/ 0 h 752475"/>
                <a:gd name="connsiteX1" fmla="*/ 0 w 228600"/>
                <a:gd name="connsiteY1" fmla="*/ 752475 h 752475"/>
                <a:gd name="connsiteX2" fmla="*/ 104775 w 228600"/>
                <a:gd name="connsiteY2" fmla="*/ 592221 h 752475"/>
                <a:gd name="connsiteX3" fmla="*/ 228600 w 228600"/>
                <a:gd name="connsiteY3" fmla="*/ 609600 h 752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600" h="752475">
                  <a:moveTo>
                    <a:pt x="104775" y="0"/>
                  </a:moveTo>
                  <a:lnTo>
                    <a:pt x="0" y="752475"/>
                  </a:lnTo>
                  <a:lnTo>
                    <a:pt x="104775" y="592221"/>
                  </a:lnTo>
                  <a:lnTo>
                    <a:pt x="228600" y="609600"/>
                  </a:ln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8" name="Freeform 187"/>
            <p:cNvSpPr/>
            <p:nvPr/>
          </p:nvSpPr>
          <p:spPr>
            <a:xfrm>
              <a:off x="5267325" y="4495800"/>
              <a:ext cx="714375" cy="1543050"/>
            </a:xfrm>
            <a:custGeom>
              <a:avLst/>
              <a:gdLst>
                <a:gd name="connsiteX0" fmla="*/ 0 w 714375"/>
                <a:gd name="connsiteY0" fmla="*/ 1133475 h 1543050"/>
                <a:gd name="connsiteX1" fmla="*/ 714375 w 714375"/>
                <a:gd name="connsiteY1" fmla="*/ 1543050 h 1543050"/>
                <a:gd name="connsiteX2" fmla="*/ 409575 w 714375"/>
                <a:gd name="connsiteY2" fmla="*/ 809625 h 1543050"/>
                <a:gd name="connsiteX3" fmla="*/ 533400 w 714375"/>
                <a:gd name="connsiteY3" fmla="*/ 0 h 154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4375" h="1543050">
                  <a:moveTo>
                    <a:pt x="0" y="1133475"/>
                  </a:moveTo>
                  <a:lnTo>
                    <a:pt x="714375" y="1543050"/>
                  </a:lnTo>
                  <a:lnTo>
                    <a:pt x="409575" y="809625"/>
                  </a:lnTo>
                  <a:lnTo>
                    <a:pt x="533400" y="0"/>
                  </a:ln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9" name="Freeform 188"/>
            <p:cNvSpPr/>
            <p:nvPr/>
          </p:nvSpPr>
          <p:spPr>
            <a:xfrm>
              <a:off x="4926849" y="3819525"/>
              <a:ext cx="1304925" cy="1295400"/>
            </a:xfrm>
            <a:custGeom>
              <a:avLst/>
              <a:gdLst>
                <a:gd name="connsiteX0" fmla="*/ 1019175 w 1304925"/>
                <a:gd name="connsiteY0" fmla="*/ 1295400 h 1295400"/>
                <a:gd name="connsiteX1" fmla="*/ 981075 w 1304925"/>
                <a:gd name="connsiteY1" fmla="*/ 1228725 h 1295400"/>
                <a:gd name="connsiteX2" fmla="*/ 1304925 w 1304925"/>
                <a:gd name="connsiteY2" fmla="*/ 0 h 1295400"/>
                <a:gd name="connsiteX3" fmla="*/ 0 w 1304925"/>
                <a:gd name="connsiteY3" fmla="*/ 638175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04925" h="1295400">
                  <a:moveTo>
                    <a:pt x="1019175" y="1295400"/>
                  </a:moveTo>
                  <a:lnTo>
                    <a:pt x="981075" y="1228725"/>
                  </a:lnTo>
                  <a:lnTo>
                    <a:pt x="1304925" y="0"/>
                  </a:lnTo>
                  <a:lnTo>
                    <a:pt x="0" y="638175"/>
                  </a:ln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1" name="Freeform 190"/>
            <p:cNvSpPr/>
            <p:nvPr/>
          </p:nvSpPr>
          <p:spPr>
            <a:xfrm>
              <a:off x="5274051" y="5135374"/>
              <a:ext cx="754055" cy="957737"/>
            </a:xfrm>
            <a:custGeom>
              <a:avLst/>
              <a:gdLst>
                <a:gd name="connsiteX0" fmla="*/ 658715 w 754055"/>
                <a:gd name="connsiteY0" fmla="*/ 0 h 957737"/>
                <a:gd name="connsiteX1" fmla="*/ 585043 w 754055"/>
                <a:gd name="connsiteY1" fmla="*/ 30336 h 957737"/>
                <a:gd name="connsiteX2" fmla="*/ 754055 w 754055"/>
                <a:gd name="connsiteY2" fmla="*/ 957737 h 957737"/>
                <a:gd name="connsiteX3" fmla="*/ 0 w 754055"/>
                <a:gd name="connsiteY3" fmla="*/ 511371 h 957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4055" h="957737">
                  <a:moveTo>
                    <a:pt x="658715" y="0"/>
                  </a:moveTo>
                  <a:lnTo>
                    <a:pt x="585043" y="30336"/>
                  </a:lnTo>
                  <a:lnTo>
                    <a:pt x="754055" y="957737"/>
                  </a:lnTo>
                  <a:lnTo>
                    <a:pt x="0" y="511371"/>
                  </a:ln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2" name="Freeform 191"/>
            <p:cNvSpPr/>
            <p:nvPr/>
          </p:nvSpPr>
          <p:spPr>
            <a:xfrm>
              <a:off x="4953361" y="3761608"/>
              <a:ext cx="1317430" cy="2413842"/>
            </a:xfrm>
            <a:custGeom>
              <a:avLst/>
              <a:gdLst>
                <a:gd name="connsiteX0" fmla="*/ 346692 w 1317430"/>
                <a:gd name="connsiteY0" fmla="*/ 1906805 h 2413842"/>
                <a:gd name="connsiteX1" fmla="*/ 1118082 w 1317430"/>
                <a:gd name="connsiteY1" fmla="*/ 2413842 h 2413842"/>
                <a:gd name="connsiteX2" fmla="*/ 1317430 w 1317430"/>
                <a:gd name="connsiteY2" fmla="*/ 0 h 2413842"/>
                <a:gd name="connsiteX3" fmla="*/ 0 w 1317430"/>
                <a:gd name="connsiteY3" fmla="*/ 680383 h 2413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17430" h="2413842">
                  <a:moveTo>
                    <a:pt x="346692" y="1906805"/>
                  </a:moveTo>
                  <a:lnTo>
                    <a:pt x="1118082" y="2413842"/>
                  </a:lnTo>
                  <a:lnTo>
                    <a:pt x="1317430" y="0"/>
                  </a:lnTo>
                  <a:lnTo>
                    <a:pt x="0" y="680383"/>
                  </a:ln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75" name="Straight Connector 74"/>
          <p:cNvCxnSpPr>
            <a:stCxn id="18" idx="3"/>
          </p:cNvCxnSpPr>
          <p:nvPr/>
        </p:nvCxnSpPr>
        <p:spPr>
          <a:xfrm rot="5400000" flipH="1" flipV="1">
            <a:off x="4094022" y="905783"/>
            <a:ext cx="658624" cy="1189535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>
            <a:spLocks noChangeAspect="1"/>
          </p:cNvSpPr>
          <p:nvPr/>
        </p:nvSpPr>
        <p:spPr>
          <a:xfrm rot="12961659">
            <a:off x="3392214" y="2511626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 rot="12961659">
            <a:off x="4644790" y="1857512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 rot="12961659">
            <a:off x="3726463" y="1786506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 rot="12961659">
            <a:off x="4074688" y="2956086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 rot="12961659">
            <a:off x="4791021" y="2410522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 rot="12961659">
            <a:off x="4060852" y="2300935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200" name="Group 199"/>
          <p:cNvGrpSpPr/>
          <p:nvPr/>
        </p:nvGrpSpPr>
        <p:grpSpPr>
          <a:xfrm>
            <a:off x="400935" y="1189821"/>
            <a:ext cx="1972023" cy="1718633"/>
            <a:chOff x="-2066844" y="528809"/>
            <a:chExt cx="1972023" cy="1718633"/>
          </a:xfrm>
        </p:grpSpPr>
        <p:sp>
          <p:nvSpPr>
            <p:cNvPr id="128" name="Rectangle 127"/>
            <p:cNvSpPr/>
            <p:nvPr/>
          </p:nvSpPr>
          <p:spPr>
            <a:xfrm>
              <a:off x="-1218543" y="528809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4" name="Oval 143"/>
            <p:cNvSpPr/>
            <p:nvPr/>
          </p:nvSpPr>
          <p:spPr bwMode="auto">
            <a:xfrm rot="7359077">
              <a:off x="-1081530" y="809144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5" name="Oval 144"/>
            <p:cNvSpPr/>
            <p:nvPr/>
          </p:nvSpPr>
          <p:spPr bwMode="auto">
            <a:xfrm rot="7359077">
              <a:off x="-1779806" y="2048300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7" name="Oval 146"/>
            <p:cNvSpPr/>
            <p:nvPr/>
          </p:nvSpPr>
          <p:spPr bwMode="auto">
            <a:xfrm rot="7359077">
              <a:off x="-1041187" y="1705400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8" name="Oval 147"/>
            <p:cNvSpPr/>
            <p:nvPr/>
          </p:nvSpPr>
          <p:spPr bwMode="auto">
            <a:xfrm rot="7359077">
              <a:off x="-1378093" y="1373517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51" name="Oval 150"/>
            <p:cNvSpPr/>
            <p:nvPr/>
          </p:nvSpPr>
          <p:spPr bwMode="auto">
            <a:xfrm rot="7359077">
              <a:off x="-730443" y="1463354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52" name="Oval 151"/>
            <p:cNvSpPr/>
            <p:nvPr/>
          </p:nvSpPr>
          <p:spPr bwMode="auto">
            <a:xfrm rot="7359077">
              <a:off x="-455509" y="2034854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-2066844" y="2005071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-348209" y="1983038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-1604134" y="1211857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-1163458" y="1773716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-667696" y="1211854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" name="Freeform 165"/>
            <p:cNvSpPr/>
            <p:nvPr/>
          </p:nvSpPr>
          <p:spPr>
            <a:xfrm>
              <a:off x="-1752861" y="848300"/>
              <a:ext cx="688554" cy="1244906"/>
            </a:xfrm>
            <a:custGeom>
              <a:avLst/>
              <a:gdLst>
                <a:gd name="connsiteX0" fmla="*/ 5508 w 688554"/>
                <a:gd name="connsiteY0" fmla="*/ 1244906 h 1244906"/>
                <a:gd name="connsiteX1" fmla="*/ 38559 w 688554"/>
                <a:gd name="connsiteY1" fmla="*/ 539826 h 1244906"/>
                <a:gd name="connsiteX2" fmla="*/ 236863 w 688554"/>
                <a:gd name="connsiteY2" fmla="*/ 209320 h 1244906"/>
                <a:gd name="connsiteX3" fmla="*/ 688554 w 688554"/>
                <a:gd name="connsiteY3" fmla="*/ 0 h 1244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554" h="1244906">
                  <a:moveTo>
                    <a:pt x="5508" y="1244906"/>
                  </a:moveTo>
                  <a:cubicBezTo>
                    <a:pt x="2754" y="978665"/>
                    <a:pt x="0" y="712424"/>
                    <a:pt x="38559" y="539826"/>
                  </a:cubicBezTo>
                  <a:cubicBezTo>
                    <a:pt x="77118" y="367228"/>
                    <a:pt x="128531" y="299291"/>
                    <a:pt x="236863" y="209320"/>
                  </a:cubicBezTo>
                  <a:cubicBezTo>
                    <a:pt x="345195" y="119349"/>
                    <a:pt x="516874" y="59674"/>
                    <a:pt x="688554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7" name="Freeform 166"/>
            <p:cNvSpPr/>
            <p:nvPr/>
          </p:nvSpPr>
          <p:spPr>
            <a:xfrm>
              <a:off x="-1020239" y="859317"/>
              <a:ext cx="666520" cy="1211855"/>
            </a:xfrm>
            <a:custGeom>
              <a:avLst/>
              <a:gdLst>
                <a:gd name="connsiteX0" fmla="*/ 0 w 666520"/>
                <a:gd name="connsiteY0" fmla="*/ 0 h 1211855"/>
                <a:gd name="connsiteX1" fmla="*/ 561860 w 666520"/>
                <a:gd name="connsiteY1" fmla="*/ 352539 h 1211855"/>
                <a:gd name="connsiteX2" fmla="*/ 627961 w 666520"/>
                <a:gd name="connsiteY2" fmla="*/ 1211855 h 1211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6520" h="1211855">
                  <a:moveTo>
                    <a:pt x="0" y="0"/>
                  </a:moveTo>
                  <a:cubicBezTo>
                    <a:pt x="228600" y="75281"/>
                    <a:pt x="457200" y="150563"/>
                    <a:pt x="561860" y="352539"/>
                  </a:cubicBezTo>
                  <a:cubicBezTo>
                    <a:pt x="666520" y="554515"/>
                    <a:pt x="647240" y="883185"/>
                    <a:pt x="627961" y="1211855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8" name="Freeform 167"/>
            <p:cNvSpPr/>
            <p:nvPr/>
          </p:nvSpPr>
          <p:spPr>
            <a:xfrm>
              <a:off x="-1747353" y="2082189"/>
              <a:ext cx="1333041" cy="110169"/>
            </a:xfrm>
            <a:custGeom>
              <a:avLst/>
              <a:gdLst>
                <a:gd name="connsiteX0" fmla="*/ 0 w 1333041"/>
                <a:gd name="connsiteY0" fmla="*/ 0 h 110169"/>
                <a:gd name="connsiteX1" fmla="*/ 661012 w 1333041"/>
                <a:gd name="connsiteY1" fmla="*/ 110169 h 110169"/>
                <a:gd name="connsiteX2" fmla="*/ 1333041 w 1333041"/>
                <a:gd name="connsiteY2" fmla="*/ 0 h 110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041" h="110169">
                  <a:moveTo>
                    <a:pt x="0" y="0"/>
                  </a:moveTo>
                  <a:cubicBezTo>
                    <a:pt x="219419" y="55084"/>
                    <a:pt x="438839" y="110169"/>
                    <a:pt x="661012" y="110169"/>
                  </a:cubicBezTo>
                  <a:cubicBezTo>
                    <a:pt x="883185" y="110169"/>
                    <a:pt x="1108113" y="55084"/>
                    <a:pt x="1333041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1" name="Freeform 170"/>
            <p:cNvSpPr/>
            <p:nvPr/>
          </p:nvSpPr>
          <p:spPr>
            <a:xfrm>
              <a:off x="-1747353" y="870334"/>
              <a:ext cx="749147" cy="1211855"/>
            </a:xfrm>
            <a:custGeom>
              <a:avLst/>
              <a:gdLst>
                <a:gd name="connsiteX0" fmla="*/ 0 w 749147"/>
                <a:gd name="connsiteY0" fmla="*/ 1211855 h 1211855"/>
                <a:gd name="connsiteX1" fmla="*/ 749147 w 749147"/>
                <a:gd name="connsiteY1" fmla="*/ 870332 h 1211855"/>
                <a:gd name="connsiteX2" fmla="*/ 705080 w 749147"/>
                <a:gd name="connsiteY2" fmla="*/ 0 h 1211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49147" h="1211855">
                  <a:moveTo>
                    <a:pt x="0" y="1211855"/>
                  </a:moveTo>
                  <a:lnTo>
                    <a:pt x="749147" y="870332"/>
                  </a:lnTo>
                  <a:lnTo>
                    <a:pt x="705080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8" name="Freeform 177"/>
            <p:cNvSpPr/>
            <p:nvPr/>
          </p:nvSpPr>
          <p:spPr>
            <a:xfrm>
              <a:off x="-1714303" y="1476260"/>
              <a:ext cx="370245" cy="616946"/>
            </a:xfrm>
            <a:custGeom>
              <a:avLst/>
              <a:gdLst>
                <a:gd name="connsiteX0" fmla="*/ 253388 w 253388"/>
                <a:gd name="connsiteY0" fmla="*/ 0 h 683046"/>
                <a:gd name="connsiteX1" fmla="*/ 0 w 253388"/>
                <a:gd name="connsiteY1" fmla="*/ 683046 h 683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3388" h="683046">
                  <a:moveTo>
                    <a:pt x="253388" y="0"/>
                  </a:moveTo>
                  <a:lnTo>
                    <a:pt x="0" y="683046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Freeform 178"/>
            <p:cNvSpPr/>
            <p:nvPr/>
          </p:nvSpPr>
          <p:spPr>
            <a:xfrm>
              <a:off x="-1020239" y="859317"/>
              <a:ext cx="341522" cy="649995"/>
            </a:xfrm>
            <a:custGeom>
              <a:avLst/>
              <a:gdLst>
                <a:gd name="connsiteX0" fmla="*/ 0 w 341522"/>
                <a:gd name="connsiteY0" fmla="*/ 0 h 649995"/>
                <a:gd name="connsiteX1" fmla="*/ 242371 w 341522"/>
                <a:gd name="connsiteY1" fmla="*/ 396607 h 649995"/>
                <a:gd name="connsiteX2" fmla="*/ 341522 w 341522"/>
                <a:gd name="connsiteY2" fmla="*/ 649995 h 649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1522" h="649995">
                  <a:moveTo>
                    <a:pt x="0" y="0"/>
                  </a:moveTo>
                  <a:cubicBezTo>
                    <a:pt x="92725" y="144137"/>
                    <a:pt x="185451" y="288275"/>
                    <a:pt x="242371" y="396607"/>
                  </a:cubicBezTo>
                  <a:cubicBezTo>
                    <a:pt x="299291" y="504939"/>
                    <a:pt x="320406" y="577467"/>
                    <a:pt x="341522" y="649995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9" name="Freeform 198"/>
            <p:cNvSpPr/>
            <p:nvPr/>
          </p:nvSpPr>
          <p:spPr>
            <a:xfrm>
              <a:off x="-1002535" y="1520328"/>
              <a:ext cx="583894" cy="561860"/>
            </a:xfrm>
            <a:custGeom>
              <a:avLst/>
              <a:gdLst>
                <a:gd name="connsiteX0" fmla="*/ 583894 w 583894"/>
                <a:gd name="connsiteY0" fmla="*/ 561860 h 561860"/>
                <a:gd name="connsiteX1" fmla="*/ 330506 w 583894"/>
                <a:gd name="connsiteY1" fmla="*/ 0 h 561860"/>
                <a:gd name="connsiteX2" fmla="*/ 0 w 583894"/>
                <a:gd name="connsiteY2" fmla="*/ 220337 h 561860"/>
                <a:gd name="connsiteX3" fmla="*/ 583894 w 583894"/>
                <a:gd name="connsiteY3" fmla="*/ 561860 h 561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3894" h="561860">
                  <a:moveTo>
                    <a:pt x="583894" y="561860"/>
                  </a:moveTo>
                  <a:lnTo>
                    <a:pt x="330506" y="0"/>
                  </a:lnTo>
                  <a:lnTo>
                    <a:pt x="0" y="220337"/>
                  </a:lnTo>
                  <a:lnTo>
                    <a:pt x="583894" y="561860"/>
                  </a:lnTo>
                  <a:close/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01" name="Freeform 200"/>
          <p:cNvSpPr/>
          <p:nvPr/>
        </p:nvSpPr>
        <p:spPr>
          <a:xfrm>
            <a:off x="1112705" y="1520327"/>
            <a:ext cx="297456" cy="627962"/>
          </a:xfrm>
          <a:custGeom>
            <a:avLst/>
            <a:gdLst>
              <a:gd name="connsiteX0" fmla="*/ 0 w 297456"/>
              <a:gd name="connsiteY0" fmla="*/ 627962 h 627962"/>
              <a:gd name="connsiteX1" fmla="*/ 121186 w 297456"/>
              <a:gd name="connsiteY1" fmla="*/ 220338 h 627962"/>
              <a:gd name="connsiteX2" fmla="*/ 297456 w 297456"/>
              <a:gd name="connsiteY2" fmla="*/ 0 h 62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456" h="627962">
                <a:moveTo>
                  <a:pt x="0" y="627962"/>
                </a:moveTo>
                <a:cubicBezTo>
                  <a:pt x="35805" y="476480"/>
                  <a:pt x="71610" y="324998"/>
                  <a:pt x="121186" y="220338"/>
                </a:cubicBezTo>
                <a:cubicBezTo>
                  <a:pt x="170762" y="115678"/>
                  <a:pt x="234109" y="57839"/>
                  <a:pt x="297456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2" name="Freeform 201"/>
          <p:cNvSpPr/>
          <p:nvPr/>
        </p:nvSpPr>
        <p:spPr>
          <a:xfrm>
            <a:off x="1145756" y="2071171"/>
            <a:ext cx="319489" cy="341523"/>
          </a:xfrm>
          <a:custGeom>
            <a:avLst/>
            <a:gdLst>
              <a:gd name="connsiteX0" fmla="*/ 319489 w 319489"/>
              <a:gd name="connsiteY0" fmla="*/ 341523 h 341523"/>
              <a:gd name="connsiteX1" fmla="*/ 165253 w 319489"/>
              <a:gd name="connsiteY1" fmla="*/ 231354 h 341523"/>
              <a:gd name="connsiteX2" fmla="*/ 0 w 319489"/>
              <a:gd name="connsiteY2" fmla="*/ 0 h 341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9489" h="341523">
                <a:moveTo>
                  <a:pt x="319489" y="341523"/>
                </a:moveTo>
                <a:cubicBezTo>
                  <a:pt x="268995" y="314898"/>
                  <a:pt x="218501" y="288274"/>
                  <a:pt x="165253" y="231354"/>
                </a:cubicBezTo>
                <a:cubicBezTo>
                  <a:pt x="112005" y="174434"/>
                  <a:pt x="56002" y="87217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7" name="Rectangle 206"/>
          <p:cNvSpPr/>
          <p:nvPr/>
        </p:nvSpPr>
        <p:spPr>
          <a:xfrm>
            <a:off x="297456" y="3106756"/>
            <a:ext cx="3018621" cy="278726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" grpId="0" animBg="1"/>
      <p:bldP spid="204" grpId="0" animBg="1"/>
      <p:bldP spid="65" grpId="0" animBg="1"/>
      <p:bldP spid="66" grpId="0" animBg="1"/>
      <p:bldP spid="84" grpId="0"/>
      <p:bldP spid="85" grpId="0"/>
      <p:bldP spid="86" grpId="0"/>
      <p:bldP spid="94" grpId="0" animBg="1"/>
      <p:bldP spid="97" grpId="0" animBg="1"/>
      <p:bldP spid="98" grpId="0" animBg="1"/>
      <p:bldP spid="99" grpId="0"/>
      <p:bldP spid="100" grpId="0"/>
      <p:bldP spid="109" grpId="0"/>
      <p:bldP spid="57" grpId="0"/>
      <p:bldP spid="117" grpId="0"/>
      <p:bldP spid="121" grpId="0"/>
      <p:bldP spid="126" grpId="0" animBg="1"/>
      <p:bldP spid="130" grpId="0" animBg="1"/>
      <p:bldP spid="131" grpId="0" animBg="1"/>
      <p:bldP spid="132" grpId="0" animBg="1"/>
      <p:bldP spid="133" grpId="0" animBg="1"/>
      <p:bldP spid="20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Approximable with Factor 1/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√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22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 rot="12961659">
            <a:off x="2962551" y="2258238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 rot="12961659">
            <a:off x="4215127" y="1604124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 rot="12961659">
            <a:off x="3296800" y="1533118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 rot="12961659">
            <a:off x="3645025" y="2702698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 rot="12961659">
            <a:off x="4361358" y="2157134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 rot="12961659">
            <a:off x="3631189" y="2047547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3" name="Group 199"/>
          <p:cNvGrpSpPr/>
          <p:nvPr/>
        </p:nvGrpSpPr>
        <p:grpSpPr>
          <a:xfrm>
            <a:off x="400935" y="1189821"/>
            <a:ext cx="1972023" cy="1718633"/>
            <a:chOff x="-2066844" y="528809"/>
            <a:chExt cx="1972023" cy="1718633"/>
          </a:xfrm>
        </p:grpSpPr>
        <p:sp>
          <p:nvSpPr>
            <p:cNvPr id="128" name="Rectangle 127"/>
            <p:cNvSpPr/>
            <p:nvPr/>
          </p:nvSpPr>
          <p:spPr>
            <a:xfrm>
              <a:off x="-1218543" y="528809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4" name="Oval 143"/>
            <p:cNvSpPr/>
            <p:nvPr/>
          </p:nvSpPr>
          <p:spPr bwMode="auto">
            <a:xfrm rot="7359077">
              <a:off x="-1081530" y="809144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5" name="Oval 144"/>
            <p:cNvSpPr/>
            <p:nvPr/>
          </p:nvSpPr>
          <p:spPr bwMode="auto">
            <a:xfrm rot="7359077">
              <a:off x="-1779806" y="2048300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7" name="Oval 146"/>
            <p:cNvSpPr/>
            <p:nvPr/>
          </p:nvSpPr>
          <p:spPr bwMode="auto">
            <a:xfrm rot="7359077">
              <a:off x="-1041187" y="1705400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8" name="Oval 147"/>
            <p:cNvSpPr/>
            <p:nvPr/>
          </p:nvSpPr>
          <p:spPr bwMode="auto">
            <a:xfrm rot="7359077">
              <a:off x="-1378093" y="1373517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51" name="Oval 150"/>
            <p:cNvSpPr/>
            <p:nvPr/>
          </p:nvSpPr>
          <p:spPr bwMode="auto">
            <a:xfrm rot="7359077">
              <a:off x="-730443" y="1463354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52" name="Oval 151"/>
            <p:cNvSpPr/>
            <p:nvPr/>
          </p:nvSpPr>
          <p:spPr bwMode="auto">
            <a:xfrm rot="7359077">
              <a:off x="-455509" y="2034854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-2066844" y="2005071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-348209" y="1983038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-1604134" y="1211857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-1163458" y="1773716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-667696" y="1211854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" name="Freeform 165"/>
            <p:cNvSpPr/>
            <p:nvPr/>
          </p:nvSpPr>
          <p:spPr>
            <a:xfrm>
              <a:off x="-1752861" y="848300"/>
              <a:ext cx="688554" cy="1244906"/>
            </a:xfrm>
            <a:custGeom>
              <a:avLst/>
              <a:gdLst>
                <a:gd name="connsiteX0" fmla="*/ 5508 w 688554"/>
                <a:gd name="connsiteY0" fmla="*/ 1244906 h 1244906"/>
                <a:gd name="connsiteX1" fmla="*/ 38559 w 688554"/>
                <a:gd name="connsiteY1" fmla="*/ 539826 h 1244906"/>
                <a:gd name="connsiteX2" fmla="*/ 236863 w 688554"/>
                <a:gd name="connsiteY2" fmla="*/ 209320 h 1244906"/>
                <a:gd name="connsiteX3" fmla="*/ 688554 w 688554"/>
                <a:gd name="connsiteY3" fmla="*/ 0 h 1244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554" h="1244906">
                  <a:moveTo>
                    <a:pt x="5508" y="1244906"/>
                  </a:moveTo>
                  <a:cubicBezTo>
                    <a:pt x="2754" y="978665"/>
                    <a:pt x="0" y="712424"/>
                    <a:pt x="38559" y="539826"/>
                  </a:cubicBezTo>
                  <a:cubicBezTo>
                    <a:pt x="77118" y="367228"/>
                    <a:pt x="128531" y="299291"/>
                    <a:pt x="236863" y="209320"/>
                  </a:cubicBezTo>
                  <a:cubicBezTo>
                    <a:pt x="345195" y="119349"/>
                    <a:pt x="516874" y="59674"/>
                    <a:pt x="688554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7" name="Freeform 166"/>
            <p:cNvSpPr/>
            <p:nvPr/>
          </p:nvSpPr>
          <p:spPr>
            <a:xfrm>
              <a:off x="-1020239" y="859317"/>
              <a:ext cx="666520" cy="1211855"/>
            </a:xfrm>
            <a:custGeom>
              <a:avLst/>
              <a:gdLst>
                <a:gd name="connsiteX0" fmla="*/ 0 w 666520"/>
                <a:gd name="connsiteY0" fmla="*/ 0 h 1211855"/>
                <a:gd name="connsiteX1" fmla="*/ 561860 w 666520"/>
                <a:gd name="connsiteY1" fmla="*/ 352539 h 1211855"/>
                <a:gd name="connsiteX2" fmla="*/ 627961 w 666520"/>
                <a:gd name="connsiteY2" fmla="*/ 1211855 h 1211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6520" h="1211855">
                  <a:moveTo>
                    <a:pt x="0" y="0"/>
                  </a:moveTo>
                  <a:cubicBezTo>
                    <a:pt x="228600" y="75281"/>
                    <a:pt x="457200" y="150563"/>
                    <a:pt x="561860" y="352539"/>
                  </a:cubicBezTo>
                  <a:cubicBezTo>
                    <a:pt x="666520" y="554515"/>
                    <a:pt x="647240" y="883185"/>
                    <a:pt x="627961" y="1211855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8" name="Freeform 167"/>
            <p:cNvSpPr/>
            <p:nvPr/>
          </p:nvSpPr>
          <p:spPr>
            <a:xfrm>
              <a:off x="-1747353" y="2082189"/>
              <a:ext cx="1333041" cy="110169"/>
            </a:xfrm>
            <a:custGeom>
              <a:avLst/>
              <a:gdLst>
                <a:gd name="connsiteX0" fmla="*/ 0 w 1333041"/>
                <a:gd name="connsiteY0" fmla="*/ 0 h 110169"/>
                <a:gd name="connsiteX1" fmla="*/ 661012 w 1333041"/>
                <a:gd name="connsiteY1" fmla="*/ 110169 h 110169"/>
                <a:gd name="connsiteX2" fmla="*/ 1333041 w 1333041"/>
                <a:gd name="connsiteY2" fmla="*/ 0 h 110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041" h="110169">
                  <a:moveTo>
                    <a:pt x="0" y="0"/>
                  </a:moveTo>
                  <a:cubicBezTo>
                    <a:pt x="219419" y="55084"/>
                    <a:pt x="438839" y="110169"/>
                    <a:pt x="661012" y="110169"/>
                  </a:cubicBezTo>
                  <a:cubicBezTo>
                    <a:pt x="883185" y="110169"/>
                    <a:pt x="1108113" y="55084"/>
                    <a:pt x="1333041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1" name="Freeform 170"/>
            <p:cNvSpPr/>
            <p:nvPr/>
          </p:nvSpPr>
          <p:spPr>
            <a:xfrm>
              <a:off x="-1747353" y="870334"/>
              <a:ext cx="749147" cy="1211855"/>
            </a:xfrm>
            <a:custGeom>
              <a:avLst/>
              <a:gdLst>
                <a:gd name="connsiteX0" fmla="*/ 0 w 749147"/>
                <a:gd name="connsiteY0" fmla="*/ 1211855 h 1211855"/>
                <a:gd name="connsiteX1" fmla="*/ 749147 w 749147"/>
                <a:gd name="connsiteY1" fmla="*/ 870332 h 1211855"/>
                <a:gd name="connsiteX2" fmla="*/ 705080 w 749147"/>
                <a:gd name="connsiteY2" fmla="*/ 0 h 1211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49147" h="1211855">
                  <a:moveTo>
                    <a:pt x="0" y="1211855"/>
                  </a:moveTo>
                  <a:lnTo>
                    <a:pt x="749147" y="870332"/>
                  </a:lnTo>
                  <a:lnTo>
                    <a:pt x="705080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8" name="Freeform 177"/>
            <p:cNvSpPr/>
            <p:nvPr/>
          </p:nvSpPr>
          <p:spPr>
            <a:xfrm>
              <a:off x="-1714303" y="1476260"/>
              <a:ext cx="370245" cy="616946"/>
            </a:xfrm>
            <a:custGeom>
              <a:avLst/>
              <a:gdLst>
                <a:gd name="connsiteX0" fmla="*/ 253388 w 253388"/>
                <a:gd name="connsiteY0" fmla="*/ 0 h 683046"/>
                <a:gd name="connsiteX1" fmla="*/ 0 w 253388"/>
                <a:gd name="connsiteY1" fmla="*/ 683046 h 683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3388" h="683046">
                  <a:moveTo>
                    <a:pt x="253388" y="0"/>
                  </a:moveTo>
                  <a:lnTo>
                    <a:pt x="0" y="683046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Freeform 178"/>
            <p:cNvSpPr/>
            <p:nvPr/>
          </p:nvSpPr>
          <p:spPr>
            <a:xfrm>
              <a:off x="-1020239" y="859317"/>
              <a:ext cx="341522" cy="649995"/>
            </a:xfrm>
            <a:custGeom>
              <a:avLst/>
              <a:gdLst>
                <a:gd name="connsiteX0" fmla="*/ 0 w 341522"/>
                <a:gd name="connsiteY0" fmla="*/ 0 h 649995"/>
                <a:gd name="connsiteX1" fmla="*/ 242371 w 341522"/>
                <a:gd name="connsiteY1" fmla="*/ 396607 h 649995"/>
                <a:gd name="connsiteX2" fmla="*/ 341522 w 341522"/>
                <a:gd name="connsiteY2" fmla="*/ 649995 h 649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1522" h="649995">
                  <a:moveTo>
                    <a:pt x="0" y="0"/>
                  </a:moveTo>
                  <a:cubicBezTo>
                    <a:pt x="92725" y="144137"/>
                    <a:pt x="185451" y="288275"/>
                    <a:pt x="242371" y="396607"/>
                  </a:cubicBezTo>
                  <a:cubicBezTo>
                    <a:pt x="299291" y="504939"/>
                    <a:pt x="320406" y="577467"/>
                    <a:pt x="341522" y="649995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9" name="Freeform 198"/>
            <p:cNvSpPr/>
            <p:nvPr/>
          </p:nvSpPr>
          <p:spPr>
            <a:xfrm>
              <a:off x="-1002535" y="1520328"/>
              <a:ext cx="583894" cy="561860"/>
            </a:xfrm>
            <a:custGeom>
              <a:avLst/>
              <a:gdLst>
                <a:gd name="connsiteX0" fmla="*/ 583894 w 583894"/>
                <a:gd name="connsiteY0" fmla="*/ 561860 h 561860"/>
                <a:gd name="connsiteX1" fmla="*/ 330506 w 583894"/>
                <a:gd name="connsiteY1" fmla="*/ 0 h 561860"/>
                <a:gd name="connsiteX2" fmla="*/ 0 w 583894"/>
                <a:gd name="connsiteY2" fmla="*/ 220337 h 561860"/>
                <a:gd name="connsiteX3" fmla="*/ 583894 w 583894"/>
                <a:gd name="connsiteY3" fmla="*/ 561860 h 561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3894" h="561860">
                  <a:moveTo>
                    <a:pt x="583894" y="561860"/>
                  </a:moveTo>
                  <a:lnTo>
                    <a:pt x="330506" y="0"/>
                  </a:lnTo>
                  <a:lnTo>
                    <a:pt x="0" y="220337"/>
                  </a:lnTo>
                  <a:lnTo>
                    <a:pt x="583894" y="561860"/>
                  </a:lnTo>
                  <a:close/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01" name="Freeform 200"/>
          <p:cNvSpPr/>
          <p:nvPr/>
        </p:nvSpPr>
        <p:spPr>
          <a:xfrm>
            <a:off x="1112705" y="1520327"/>
            <a:ext cx="297456" cy="627962"/>
          </a:xfrm>
          <a:custGeom>
            <a:avLst/>
            <a:gdLst>
              <a:gd name="connsiteX0" fmla="*/ 0 w 297456"/>
              <a:gd name="connsiteY0" fmla="*/ 627962 h 627962"/>
              <a:gd name="connsiteX1" fmla="*/ 121186 w 297456"/>
              <a:gd name="connsiteY1" fmla="*/ 220338 h 627962"/>
              <a:gd name="connsiteX2" fmla="*/ 297456 w 297456"/>
              <a:gd name="connsiteY2" fmla="*/ 0 h 62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456" h="627962">
                <a:moveTo>
                  <a:pt x="0" y="627962"/>
                </a:moveTo>
                <a:cubicBezTo>
                  <a:pt x="35805" y="476480"/>
                  <a:pt x="71610" y="324998"/>
                  <a:pt x="121186" y="220338"/>
                </a:cubicBezTo>
                <a:cubicBezTo>
                  <a:pt x="170762" y="115678"/>
                  <a:pt x="234109" y="57839"/>
                  <a:pt x="297456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2" name="Freeform 201"/>
          <p:cNvSpPr/>
          <p:nvPr/>
        </p:nvSpPr>
        <p:spPr>
          <a:xfrm>
            <a:off x="1145756" y="2071171"/>
            <a:ext cx="319489" cy="341523"/>
          </a:xfrm>
          <a:custGeom>
            <a:avLst/>
            <a:gdLst>
              <a:gd name="connsiteX0" fmla="*/ 319489 w 319489"/>
              <a:gd name="connsiteY0" fmla="*/ 341523 h 341523"/>
              <a:gd name="connsiteX1" fmla="*/ 165253 w 319489"/>
              <a:gd name="connsiteY1" fmla="*/ 231354 h 341523"/>
              <a:gd name="connsiteX2" fmla="*/ 0 w 319489"/>
              <a:gd name="connsiteY2" fmla="*/ 0 h 341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9489" h="341523">
                <a:moveTo>
                  <a:pt x="319489" y="341523"/>
                </a:moveTo>
                <a:cubicBezTo>
                  <a:pt x="268995" y="314898"/>
                  <a:pt x="218501" y="288274"/>
                  <a:pt x="165253" y="231354"/>
                </a:cubicBezTo>
                <a:cubicBezTo>
                  <a:pt x="112005" y="174434"/>
                  <a:pt x="56002" y="87217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5" name="Rectangle 224"/>
          <p:cNvSpPr/>
          <p:nvPr/>
        </p:nvSpPr>
        <p:spPr>
          <a:xfrm>
            <a:off x="200443" y="943504"/>
            <a:ext cx="4691046" cy="2427657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6" name="Rectangle 225"/>
          <p:cNvSpPr/>
          <p:nvPr/>
        </p:nvSpPr>
        <p:spPr>
          <a:xfrm>
            <a:off x="602720" y="2946879"/>
            <a:ext cx="17172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 plane 3-tree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dirty="0"/>
          </a:p>
        </p:txBody>
      </p:sp>
      <p:sp>
        <p:nvSpPr>
          <p:cNvPr id="227" name="Rectangle 226"/>
          <p:cNvSpPr/>
          <p:nvPr/>
        </p:nvSpPr>
        <p:spPr>
          <a:xfrm>
            <a:off x="3548012" y="293586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Approximable with Factor 1/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√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23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 rot="12961659">
            <a:off x="2962551" y="2258238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 rot="12961659">
            <a:off x="4215127" y="1604124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 rot="12961659">
            <a:off x="3296800" y="1533118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 rot="12961659">
            <a:off x="3645025" y="2702698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 rot="12961659">
            <a:off x="4361358" y="2157134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 rot="12961659">
            <a:off x="3631189" y="2047547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2" name="Group 199"/>
          <p:cNvGrpSpPr/>
          <p:nvPr/>
        </p:nvGrpSpPr>
        <p:grpSpPr>
          <a:xfrm>
            <a:off x="400935" y="1189821"/>
            <a:ext cx="1972023" cy="1718633"/>
            <a:chOff x="-2066844" y="528809"/>
            <a:chExt cx="1972023" cy="1718633"/>
          </a:xfrm>
        </p:grpSpPr>
        <p:sp>
          <p:nvSpPr>
            <p:cNvPr id="128" name="Rectangle 127"/>
            <p:cNvSpPr/>
            <p:nvPr/>
          </p:nvSpPr>
          <p:spPr>
            <a:xfrm>
              <a:off x="-1218543" y="528809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4" name="Oval 143"/>
            <p:cNvSpPr/>
            <p:nvPr/>
          </p:nvSpPr>
          <p:spPr bwMode="auto">
            <a:xfrm rot="7359077">
              <a:off x="-1081530" y="809144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5" name="Oval 144"/>
            <p:cNvSpPr/>
            <p:nvPr/>
          </p:nvSpPr>
          <p:spPr bwMode="auto">
            <a:xfrm rot="7359077">
              <a:off x="-1779806" y="2048300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7" name="Oval 146"/>
            <p:cNvSpPr/>
            <p:nvPr/>
          </p:nvSpPr>
          <p:spPr bwMode="auto">
            <a:xfrm rot="7359077">
              <a:off x="-1041187" y="1705400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8" name="Oval 147"/>
            <p:cNvSpPr/>
            <p:nvPr/>
          </p:nvSpPr>
          <p:spPr bwMode="auto">
            <a:xfrm rot="7359077">
              <a:off x="-1378093" y="1373517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51" name="Oval 150"/>
            <p:cNvSpPr/>
            <p:nvPr/>
          </p:nvSpPr>
          <p:spPr bwMode="auto">
            <a:xfrm rot="7359077">
              <a:off x="-730443" y="1463354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52" name="Oval 151"/>
            <p:cNvSpPr/>
            <p:nvPr/>
          </p:nvSpPr>
          <p:spPr bwMode="auto">
            <a:xfrm rot="7359077">
              <a:off x="-455509" y="2034854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-2066844" y="2005071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-348209" y="1983038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-1604134" y="1211857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-1163458" y="1773716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-667696" y="1211854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" name="Freeform 165"/>
            <p:cNvSpPr/>
            <p:nvPr/>
          </p:nvSpPr>
          <p:spPr>
            <a:xfrm>
              <a:off x="-1752861" y="848300"/>
              <a:ext cx="688554" cy="1244906"/>
            </a:xfrm>
            <a:custGeom>
              <a:avLst/>
              <a:gdLst>
                <a:gd name="connsiteX0" fmla="*/ 5508 w 688554"/>
                <a:gd name="connsiteY0" fmla="*/ 1244906 h 1244906"/>
                <a:gd name="connsiteX1" fmla="*/ 38559 w 688554"/>
                <a:gd name="connsiteY1" fmla="*/ 539826 h 1244906"/>
                <a:gd name="connsiteX2" fmla="*/ 236863 w 688554"/>
                <a:gd name="connsiteY2" fmla="*/ 209320 h 1244906"/>
                <a:gd name="connsiteX3" fmla="*/ 688554 w 688554"/>
                <a:gd name="connsiteY3" fmla="*/ 0 h 1244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554" h="1244906">
                  <a:moveTo>
                    <a:pt x="5508" y="1244906"/>
                  </a:moveTo>
                  <a:cubicBezTo>
                    <a:pt x="2754" y="978665"/>
                    <a:pt x="0" y="712424"/>
                    <a:pt x="38559" y="539826"/>
                  </a:cubicBezTo>
                  <a:cubicBezTo>
                    <a:pt x="77118" y="367228"/>
                    <a:pt x="128531" y="299291"/>
                    <a:pt x="236863" y="209320"/>
                  </a:cubicBezTo>
                  <a:cubicBezTo>
                    <a:pt x="345195" y="119349"/>
                    <a:pt x="516874" y="59674"/>
                    <a:pt x="688554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7" name="Freeform 166"/>
            <p:cNvSpPr/>
            <p:nvPr/>
          </p:nvSpPr>
          <p:spPr>
            <a:xfrm>
              <a:off x="-1020239" y="859317"/>
              <a:ext cx="666520" cy="1211855"/>
            </a:xfrm>
            <a:custGeom>
              <a:avLst/>
              <a:gdLst>
                <a:gd name="connsiteX0" fmla="*/ 0 w 666520"/>
                <a:gd name="connsiteY0" fmla="*/ 0 h 1211855"/>
                <a:gd name="connsiteX1" fmla="*/ 561860 w 666520"/>
                <a:gd name="connsiteY1" fmla="*/ 352539 h 1211855"/>
                <a:gd name="connsiteX2" fmla="*/ 627961 w 666520"/>
                <a:gd name="connsiteY2" fmla="*/ 1211855 h 1211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6520" h="1211855">
                  <a:moveTo>
                    <a:pt x="0" y="0"/>
                  </a:moveTo>
                  <a:cubicBezTo>
                    <a:pt x="228600" y="75281"/>
                    <a:pt x="457200" y="150563"/>
                    <a:pt x="561860" y="352539"/>
                  </a:cubicBezTo>
                  <a:cubicBezTo>
                    <a:pt x="666520" y="554515"/>
                    <a:pt x="647240" y="883185"/>
                    <a:pt x="627961" y="1211855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8" name="Freeform 167"/>
            <p:cNvSpPr/>
            <p:nvPr/>
          </p:nvSpPr>
          <p:spPr>
            <a:xfrm>
              <a:off x="-1747353" y="2082189"/>
              <a:ext cx="1333041" cy="110169"/>
            </a:xfrm>
            <a:custGeom>
              <a:avLst/>
              <a:gdLst>
                <a:gd name="connsiteX0" fmla="*/ 0 w 1333041"/>
                <a:gd name="connsiteY0" fmla="*/ 0 h 110169"/>
                <a:gd name="connsiteX1" fmla="*/ 661012 w 1333041"/>
                <a:gd name="connsiteY1" fmla="*/ 110169 h 110169"/>
                <a:gd name="connsiteX2" fmla="*/ 1333041 w 1333041"/>
                <a:gd name="connsiteY2" fmla="*/ 0 h 110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041" h="110169">
                  <a:moveTo>
                    <a:pt x="0" y="0"/>
                  </a:moveTo>
                  <a:cubicBezTo>
                    <a:pt x="219419" y="55084"/>
                    <a:pt x="438839" y="110169"/>
                    <a:pt x="661012" y="110169"/>
                  </a:cubicBezTo>
                  <a:cubicBezTo>
                    <a:pt x="883185" y="110169"/>
                    <a:pt x="1108113" y="55084"/>
                    <a:pt x="1333041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1" name="Freeform 170"/>
            <p:cNvSpPr/>
            <p:nvPr/>
          </p:nvSpPr>
          <p:spPr>
            <a:xfrm>
              <a:off x="-1747353" y="870334"/>
              <a:ext cx="749147" cy="1211855"/>
            </a:xfrm>
            <a:custGeom>
              <a:avLst/>
              <a:gdLst>
                <a:gd name="connsiteX0" fmla="*/ 0 w 749147"/>
                <a:gd name="connsiteY0" fmla="*/ 1211855 h 1211855"/>
                <a:gd name="connsiteX1" fmla="*/ 749147 w 749147"/>
                <a:gd name="connsiteY1" fmla="*/ 870332 h 1211855"/>
                <a:gd name="connsiteX2" fmla="*/ 705080 w 749147"/>
                <a:gd name="connsiteY2" fmla="*/ 0 h 1211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49147" h="1211855">
                  <a:moveTo>
                    <a:pt x="0" y="1211855"/>
                  </a:moveTo>
                  <a:lnTo>
                    <a:pt x="749147" y="870332"/>
                  </a:lnTo>
                  <a:lnTo>
                    <a:pt x="705080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8" name="Freeform 177"/>
            <p:cNvSpPr/>
            <p:nvPr/>
          </p:nvSpPr>
          <p:spPr>
            <a:xfrm>
              <a:off x="-1714303" y="1476260"/>
              <a:ext cx="370245" cy="616946"/>
            </a:xfrm>
            <a:custGeom>
              <a:avLst/>
              <a:gdLst>
                <a:gd name="connsiteX0" fmla="*/ 253388 w 253388"/>
                <a:gd name="connsiteY0" fmla="*/ 0 h 683046"/>
                <a:gd name="connsiteX1" fmla="*/ 0 w 253388"/>
                <a:gd name="connsiteY1" fmla="*/ 683046 h 683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3388" h="683046">
                  <a:moveTo>
                    <a:pt x="253388" y="0"/>
                  </a:moveTo>
                  <a:lnTo>
                    <a:pt x="0" y="683046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Freeform 178"/>
            <p:cNvSpPr/>
            <p:nvPr/>
          </p:nvSpPr>
          <p:spPr>
            <a:xfrm>
              <a:off x="-1020239" y="859317"/>
              <a:ext cx="341522" cy="649995"/>
            </a:xfrm>
            <a:custGeom>
              <a:avLst/>
              <a:gdLst>
                <a:gd name="connsiteX0" fmla="*/ 0 w 341522"/>
                <a:gd name="connsiteY0" fmla="*/ 0 h 649995"/>
                <a:gd name="connsiteX1" fmla="*/ 242371 w 341522"/>
                <a:gd name="connsiteY1" fmla="*/ 396607 h 649995"/>
                <a:gd name="connsiteX2" fmla="*/ 341522 w 341522"/>
                <a:gd name="connsiteY2" fmla="*/ 649995 h 649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1522" h="649995">
                  <a:moveTo>
                    <a:pt x="0" y="0"/>
                  </a:moveTo>
                  <a:cubicBezTo>
                    <a:pt x="92725" y="144137"/>
                    <a:pt x="185451" y="288275"/>
                    <a:pt x="242371" y="396607"/>
                  </a:cubicBezTo>
                  <a:cubicBezTo>
                    <a:pt x="299291" y="504939"/>
                    <a:pt x="320406" y="577467"/>
                    <a:pt x="341522" y="649995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9" name="Freeform 198"/>
            <p:cNvSpPr/>
            <p:nvPr/>
          </p:nvSpPr>
          <p:spPr>
            <a:xfrm>
              <a:off x="-1002535" y="1520328"/>
              <a:ext cx="583894" cy="561860"/>
            </a:xfrm>
            <a:custGeom>
              <a:avLst/>
              <a:gdLst>
                <a:gd name="connsiteX0" fmla="*/ 583894 w 583894"/>
                <a:gd name="connsiteY0" fmla="*/ 561860 h 561860"/>
                <a:gd name="connsiteX1" fmla="*/ 330506 w 583894"/>
                <a:gd name="connsiteY1" fmla="*/ 0 h 561860"/>
                <a:gd name="connsiteX2" fmla="*/ 0 w 583894"/>
                <a:gd name="connsiteY2" fmla="*/ 220337 h 561860"/>
                <a:gd name="connsiteX3" fmla="*/ 583894 w 583894"/>
                <a:gd name="connsiteY3" fmla="*/ 561860 h 561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3894" h="561860">
                  <a:moveTo>
                    <a:pt x="583894" y="561860"/>
                  </a:moveTo>
                  <a:lnTo>
                    <a:pt x="330506" y="0"/>
                  </a:lnTo>
                  <a:lnTo>
                    <a:pt x="0" y="220337"/>
                  </a:lnTo>
                  <a:lnTo>
                    <a:pt x="583894" y="561860"/>
                  </a:lnTo>
                  <a:close/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01" name="Freeform 200"/>
          <p:cNvSpPr/>
          <p:nvPr/>
        </p:nvSpPr>
        <p:spPr>
          <a:xfrm>
            <a:off x="1112705" y="1520327"/>
            <a:ext cx="297456" cy="627962"/>
          </a:xfrm>
          <a:custGeom>
            <a:avLst/>
            <a:gdLst>
              <a:gd name="connsiteX0" fmla="*/ 0 w 297456"/>
              <a:gd name="connsiteY0" fmla="*/ 627962 h 627962"/>
              <a:gd name="connsiteX1" fmla="*/ 121186 w 297456"/>
              <a:gd name="connsiteY1" fmla="*/ 220338 h 627962"/>
              <a:gd name="connsiteX2" fmla="*/ 297456 w 297456"/>
              <a:gd name="connsiteY2" fmla="*/ 0 h 62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456" h="627962">
                <a:moveTo>
                  <a:pt x="0" y="627962"/>
                </a:moveTo>
                <a:cubicBezTo>
                  <a:pt x="35805" y="476480"/>
                  <a:pt x="71610" y="324998"/>
                  <a:pt x="121186" y="220338"/>
                </a:cubicBezTo>
                <a:cubicBezTo>
                  <a:pt x="170762" y="115678"/>
                  <a:pt x="234109" y="57839"/>
                  <a:pt x="297456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2" name="Freeform 201"/>
          <p:cNvSpPr/>
          <p:nvPr/>
        </p:nvSpPr>
        <p:spPr>
          <a:xfrm>
            <a:off x="1145756" y="2071171"/>
            <a:ext cx="319489" cy="341523"/>
          </a:xfrm>
          <a:custGeom>
            <a:avLst/>
            <a:gdLst>
              <a:gd name="connsiteX0" fmla="*/ 319489 w 319489"/>
              <a:gd name="connsiteY0" fmla="*/ 341523 h 341523"/>
              <a:gd name="connsiteX1" fmla="*/ 165253 w 319489"/>
              <a:gd name="connsiteY1" fmla="*/ 231354 h 341523"/>
              <a:gd name="connsiteX2" fmla="*/ 0 w 319489"/>
              <a:gd name="connsiteY2" fmla="*/ 0 h 341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9489" h="341523">
                <a:moveTo>
                  <a:pt x="319489" y="341523"/>
                </a:moveTo>
                <a:cubicBezTo>
                  <a:pt x="268995" y="314898"/>
                  <a:pt x="218501" y="288274"/>
                  <a:pt x="165253" y="231354"/>
                </a:cubicBezTo>
                <a:cubicBezTo>
                  <a:pt x="112005" y="174434"/>
                  <a:pt x="56002" y="87217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227"/>
          <p:cNvGrpSpPr/>
          <p:nvPr/>
        </p:nvGrpSpPr>
        <p:grpSpPr>
          <a:xfrm>
            <a:off x="2213403" y="3723702"/>
            <a:ext cx="1501540" cy="2181339"/>
            <a:chOff x="1210869" y="3525398"/>
            <a:chExt cx="1501540" cy="2181339"/>
          </a:xfrm>
        </p:grpSpPr>
        <p:sp>
          <p:nvSpPr>
            <p:cNvPr id="209" name="Oval 208"/>
            <p:cNvSpPr>
              <a:spLocks noChangeAspect="1"/>
            </p:cNvSpPr>
            <p:nvPr/>
          </p:nvSpPr>
          <p:spPr>
            <a:xfrm rot="12961659">
              <a:off x="1210869" y="4659916"/>
              <a:ext cx="102733" cy="102733"/>
            </a:xfrm>
            <a:prstGeom prst="ellipse">
              <a:avLst/>
            </a:prstGeom>
            <a:solidFill>
              <a:schemeClr val="bg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10" name="Oval 209"/>
            <p:cNvSpPr>
              <a:spLocks noChangeAspect="1"/>
            </p:cNvSpPr>
            <p:nvPr/>
          </p:nvSpPr>
          <p:spPr>
            <a:xfrm rot="12961659">
              <a:off x="2463445" y="4005802"/>
              <a:ext cx="102733" cy="102733"/>
            </a:xfrm>
            <a:prstGeom prst="ellipse">
              <a:avLst/>
            </a:prstGeom>
            <a:solidFill>
              <a:schemeClr val="bg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11" name="Oval 210"/>
            <p:cNvSpPr>
              <a:spLocks noChangeAspect="1"/>
            </p:cNvSpPr>
            <p:nvPr/>
          </p:nvSpPr>
          <p:spPr>
            <a:xfrm rot="12961659">
              <a:off x="1490033" y="3934796"/>
              <a:ext cx="102733" cy="102733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12" name="Oval 211"/>
            <p:cNvSpPr>
              <a:spLocks noChangeAspect="1"/>
            </p:cNvSpPr>
            <p:nvPr/>
          </p:nvSpPr>
          <p:spPr>
            <a:xfrm rot="12961659">
              <a:off x="1893343" y="5104376"/>
              <a:ext cx="102733" cy="102733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13" name="Oval 212"/>
            <p:cNvSpPr>
              <a:spLocks noChangeAspect="1"/>
            </p:cNvSpPr>
            <p:nvPr/>
          </p:nvSpPr>
          <p:spPr>
            <a:xfrm rot="12961659">
              <a:off x="2609676" y="4558812"/>
              <a:ext cx="102733" cy="102733"/>
            </a:xfrm>
            <a:prstGeom prst="ellipse">
              <a:avLst/>
            </a:prstGeom>
            <a:solidFill>
              <a:schemeClr val="bg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15" name="Freeform 214"/>
            <p:cNvSpPr/>
            <p:nvPr/>
          </p:nvSpPr>
          <p:spPr>
            <a:xfrm rot="490889">
              <a:off x="1233887" y="3624549"/>
              <a:ext cx="1366091" cy="2082188"/>
            </a:xfrm>
            <a:custGeom>
              <a:avLst/>
              <a:gdLst>
                <a:gd name="connsiteX0" fmla="*/ 0 w 1366091"/>
                <a:gd name="connsiteY0" fmla="*/ 0 h 2082188"/>
                <a:gd name="connsiteX1" fmla="*/ 517792 w 1366091"/>
                <a:gd name="connsiteY1" fmla="*/ 2082188 h 2082188"/>
                <a:gd name="connsiteX2" fmla="*/ 1366091 w 1366091"/>
                <a:gd name="connsiteY2" fmla="*/ 969484 h 2082188"/>
                <a:gd name="connsiteX3" fmla="*/ 0 w 1366091"/>
                <a:gd name="connsiteY3" fmla="*/ 0 h 2082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6091" h="2082188">
                  <a:moveTo>
                    <a:pt x="0" y="0"/>
                  </a:moveTo>
                  <a:lnTo>
                    <a:pt x="517792" y="2082188"/>
                  </a:lnTo>
                  <a:lnTo>
                    <a:pt x="1366091" y="969484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chemeClr val="tx1"/>
              </a:solidFill>
              <a:prstDash val="solid"/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4" name="Oval 213"/>
            <p:cNvSpPr>
              <a:spLocks noChangeAspect="1"/>
            </p:cNvSpPr>
            <p:nvPr/>
          </p:nvSpPr>
          <p:spPr>
            <a:xfrm rot="12961659">
              <a:off x="1879507" y="4449225"/>
              <a:ext cx="102733" cy="102733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cxnSp>
          <p:nvCxnSpPr>
            <p:cNvPr id="218" name="Straight Connector 217"/>
            <p:cNvCxnSpPr>
              <a:stCxn id="215" idx="2"/>
              <a:endCxn id="214" idx="3"/>
            </p:cNvCxnSpPr>
            <p:nvPr/>
          </p:nvCxnSpPr>
          <p:spPr>
            <a:xfrm flipH="1" flipV="1">
              <a:off x="1981611" y="4492581"/>
              <a:ext cx="621606" cy="19938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0" name="Freeform 219"/>
            <p:cNvSpPr/>
            <p:nvPr/>
          </p:nvSpPr>
          <p:spPr>
            <a:xfrm>
              <a:off x="1399142" y="3525398"/>
              <a:ext cx="528810" cy="2137272"/>
            </a:xfrm>
            <a:custGeom>
              <a:avLst/>
              <a:gdLst>
                <a:gd name="connsiteX0" fmla="*/ 209321 w 528810"/>
                <a:gd name="connsiteY0" fmla="*/ 2137272 h 2137272"/>
                <a:gd name="connsiteX1" fmla="*/ 528810 w 528810"/>
                <a:gd name="connsiteY1" fmla="*/ 980501 h 2137272"/>
                <a:gd name="connsiteX2" fmla="*/ 0 w 528810"/>
                <a:gd name="connsiteY2" fmla="*/ 0 h 2137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8810" h="2137272">
                  <a:moveTo>
                    <a:pt x="209321" y="2137272"/>
                  </a:moveTo>
                  <a:lnTo>
                    <a:pt x="528810" y="980501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prstDash val="solid"/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1" name="Freeform 220"/>
            <p:cNvSpPr/>
            <p:nvPr/>
          </p:nvSpPr>
          <p:spPr>
            <a:xfrm>
              <a:off x="1388125" y="3536414"/>
              <a:ext cx="539827" cy="980502"/>
            </a:xfrm>
            <a:custGeom>
              <a:avLst/>
              <a:gdLst>
                <a:gd name="connsiteX0" fmla="*/ 0 w 539827"/>
                <a:gd name="connsiteY0" fmla="*/ 0 h 980502"/>
                <a:gd name="connsiteX1" fmla="*/ 154236 w 539827"/>
                <a:gd name="connsiteY1" fmla="*/ 473726 h 980502"/>
                <a:gd name="connsiteX2" fmla="*/ 539827 w 539827"/>
                <a:gd name="connsiteY2" fmla="*/ 980502 h 980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39827" h="980502">
                  <a:moveTo>
                    <a:pt x="0" y="0"/>
                  </a:moveTo>
                  <a:lnTo>
                    <a:pt x="154236" y="473726"/>
                  </a:lnTo>
                  <a:lnTo>
                    <a:pt x="539827" y="980502"/>
                  </a:lnTo>
                </a:path>
              </a:pathLst>
            </a:custGeom>
            <a:ln w="19050">
              <a:solidFill>
                <a:schemeClr val="tx1"/>
              </a:solidFill>
              <a:prstDash val="solid"/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2" name="Freeform 221"/>
            <p:cNvSpPr/>
            <p:nvPr/>
          </p:nvSpPr>
          <p:spPr>
            <a:xfrm>
              <a:off x="1542362" y="4010140"/>
              <a:ext cx="77118" cy="1641513"/>
            </a:xfrm>
            <a:custGeom>
              <a:avLst/>
              <a:gdLst>
                <a:gd name="connsiteX0" fmla="*/ 77118 w 77118"/>
                <a:gd name="connsiteY0" fmla="*/ 1641513 h 1641513"/>
                <a:gd name="connsiteX1" fmla="*/ 0 w 77118"/>
                <a:gd name="connsiteY1" fmla="*/ 0 h 1641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7118" h="1641513">
                  <a:moveTo>
                    <a:pt x="77118" y="1641513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prstDash val="solid"/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3" name="Freeform 222"/>
            <p:cNvSpPr/>
            <p:nvPr/>
          </p:nvSpPr>
          <p:spPr>
            <a:xfrm>
              <a:off x="1608463" y="4693186"/>
              <a:ext cx="958467" cy="947450"/>
            </a:xfrm>
            <a:custGeom>
              <a:avLst/>
              <a:gdLst>
                <a:gd name="connsiteX0" fmla="*/ 0 w 958467"/>
                <a:gd name="connsiteY0" fmla="*/ 947450 h 947450"/>
                <a:gd name="connsiteX1" fmla="*/ 330506 w 958467"/>
                <a:gd name="connsiteY1" fmla="*/ 440674 h 947450"/>
                <a:gd name="connsiteX2" fmla="*/ 958467 w 958467"/>
                <a:gd name="connsiteY2" fmla="*/ 0 h 947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8467" h="947450">
                  <a:moveTo>
                    <a:pt x="0" y="947450"/>
                  </a:moveTo>
                  <a:lnTo>
                    <a:pt x="330506" y="440674"/>
                  </a:lnTo>
                  <a:lnTo>
                    <a:pt x="958467" y="0"/>
                  </a:lnTo>
                </a:path>
              </a:pathLst>
            </a:custGeom>
            <a:ln w="19050">
              <a:solidFill>
                <a:schemeClr val="tx1"/>
              </a:solidFill>
              <a:prstDash val="solid"/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4" name="Freeform 223"/>
            <p:cNvSpPr/>
            <p:nvPr/>
          </p:nvSpPr>
          <p:spPr>
            <a:xfrm>
              <a:off x="1927952" y="4516916"/>
              <a:ext cx="22034" cy="638978"/>
            </a:xfrm>
            <a:custGeom>
              <a:avLst/>
              <a:gdLst>
                <a:gd name="connsiteX0" fmla="*/ 0 w 22034"/>
                <a:gd name="connsiteY0" fmla="*/ 638978 h 638978"/>
                <a:gd name="connsiteX1" fmla="*/ 22034 w 22034"/>
                <a:gd name="connsiteY1" fmla="*/ 0 h 6389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2034" h="638978">
                  <a:moveTo>
                    <a:pt x="0" y="638978"/>
                  </a:moveTo>
                  <a:lnTo>
                    <a:pt x="22034" y="0"/>
                  </a:lnTo>
                </a:path>
              </a:pathLst>
            </a:custGeom>
            <a:ln w="19050">
              <a:solidFill>
                <a:schemeClr val="tx1"/>
              </a:solidFill>
              <a:prstDash val="solid"/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25" name="Rectangle 224"/>
          <p:cNvSpPr/>
          <p:nvPr/>
        </p:nvSpPr>
        <p:spPr>
          <a:xfrm>
            <a:off x="200443" y="943504"/>
            <a:ext cx="4691046" cy="2427657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3548012" y="293586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dirty="0"/>
          </a:p>
        </p:txBody>
      </p:sp>
      <p:sp>
        <p:nvSpPr>
          <p:cNvPr id="230" name="Rectangle 229"/>
          <p:cNvSpPr/>
          <p:nvPr/>
        </p:nvSpPr>
        <p:spPr>
          <a:xfrm>
            <a:off x="1520328" y="3664670"/>
            <a:ext cx="2677098" cy="2427657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875402" y="5772838"/>
            <a:ext cx="1288975" cy="3194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S(</a:t>
            </a:r>
            <a:r>
              <a:rPr lang="el-GR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3 </a:t>
            </a:r>
            <a:endParaRPr lang="en-US" i="1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02720" y="2946879"/>
            <a:ext cx="17172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 plane 3-tree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3047556" y="1147157"/>
            <a:ext cx="427164" cy="35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864676" y="2277687"/>
            <a:ext cx="427164" cy="35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579571" y="1695799"/>
            <a:ext cx="427164" cy="35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211338" y="1280164"/>
            <a:ext cx="427164" cy="35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695947" y="2460572"/>
            <a:ext cx="427164" cy="35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277838" y="2194565"/>
            <a:ext cx="427164" cy="35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116536" y="4039986"/>
            <a:ext cx="427164" cy="35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781549" y="4239498"/>
            <a:ext cx="427164" cy="35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881299" y="4921140"/>
            <a:ext cx="427164" cy="35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Point-Set Embeddings </a:t>
            </a:r>
            <a:endParaRPr lang="en-US" sz="40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420625" y="4242141"/>
            <a:ext cx="2512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 embedding of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 rot="15732895">
            <a:off x="7153497" y="3660696"/>
            <a:ext cx="120209" cy="12018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 rot="15732895">
            <a:off x="6293471" y="3888922"/>
            <a:ext cx="120209" cy="12018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 rot="15732895">
            <a:off x="7516729" y="2596611"/>
            <a:ext cx="120209" cy="12018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 rot="15732895">
            <a:off x="7041511" y="3099638"/>
            <a:ext cx="120209" cy="12018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 rot="15732895">
            <a:off x="8855852" y="3881079"/>
            <a:ext cx="120209" cy="12018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 rot="15732895">
            <a:off x="7891225" y="3648168"/>
            <a:ext cx="120209" cy="12018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 rot="15732895">
            <a:off x="7524675" y="2125227"/>
            <a:ext cx="120209" cy="12018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 rot="15732895">
            <a:off x="8089227" y="3099500"/>
            <a:ext cx="120209" cy="12018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 rot="15732895">
            <a:off x="7475163" y="2959025"/>
            <a:ext cx="120209" cy="12018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6345437" y="2177175"/>
            <a:ext cx="2562381" cy="1772135"/>
            <a:chOff x="5701832" y="1833810"/>
            <a:chExt cx="3129092" cy="2163575"/>
          </a:xfrm>
        </p:grpSpPr>
        <p:cxnSp>
          <p:nvCxnSpPr>
            <p:cNvPr id="113" name="Straight Connector 112"/>
            <p:cNvCxnSpPr>
              <a:stCxn id="107" idx="0"/>
              <a:endCxn id="108" idx="4"/>
            </p:cNvCxnSpPr>
            <p:nvPr/>
          </p:nvCxnSpPr>
          <p:spPr>
            <a:xfrm rot="10800000" flipV="1">
              <a:off x="5784476" y="3728323"/>
              <a:ext cx="904825" cy="25875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115" idx="0"/>
              <a:endCxn id="108" idx="6"/>
            </p:cNvCxnSpPr>
            <p:nvPr/>
          </p:nvCxnSpPr>
          <p:spPr>
            <a:xfrm rot="10800000" flipV="1">
              <a:off x="5701832" y="1853689"/>
              <a:ext cx="1440739" cy="207062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112" idx="0"/>
              <a:endCxn id="107" idx="4"/>
            </p:cNvCxnSpPr>
            <p:nvPr/>
          </p:nvCxnSpPr>
          <p:spPr>
            <a:xfrm rot="10800000">
              <a:off x="6834710" y="3708444"/>
              <a:ext cx="755479" cy="458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110" idx="4"/>
              <a:endCxn id="122" idx="0"/>
            </p:cNvCxnSpPr>
            <p:nvPr/>
          </p:nvCxnSpPr>
          <p:spPr>
            <a:xfrm flipV="1">
              <a:off x="6697956" y="2871663"/>
              <a:ext cx="384151" cy="15179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110" idx="6"/>
              <a:endCxn id="109" idx="0"/>
            </p:cNvCxnSpPr>
            <p:nvPr/>
          </p:nvCxnSpPr>
          <p:spPr>
            <a:xfrm rot="5400000" flipH="1" flipV="1">
              <a:off x="6608342" y="2436167"/>
              <a:ext cx="531495" cy="51755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111" idx="6"/>
              <a:endCxn id="115" idx="4"/>
            </p:cNvCxnSpPr>
            <p:nvPr/>
          </p:nvCxnSpPr>
          <p:spPr>
            <a:xfrm rot="16200000" flipV="1">
              <a:off x="7018986" y="2102804"/>
              <a:ext cx="2080931" cy="154294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109" idx="4"/>
              <a:endCxn id="121" idx="7"/>
            </p:cNvCxnSpPr>
            <p:nvPr/>
          </p:nvCxnSpPr>
          <p:spPr>
            <a:xfrm>
              <a:off x="7278276" y="2409316"/>
              <a:ext cx="567972" cy="57953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22" idx="4"/>
              <a:endCxn id="121" idx="0"/>
            </p:cNvCxnSpPr>
            <p:nvPr/>
          </p:nvCxnSpPr>
          <p:spPr>
            <a:xfrm>
              <a:off x="7227516" y="2851783"/>
              <a:ext cx="604465" cy="19138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21" idx="3"/>
              <a:endCxn id="111" idx="7"/>
            </p:cNvCxnSpPr>
            <p:nvPr/>
          </p:nvCxnSpPr>
          <p:spPr>
            <a:xfrm>
              <a:off x="7963123" y="3077608"/>
              <a:ext cx="819302" cy="86545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08" idx="5"/>
              <a:endCxn id="110" idx="0"/>
            </p:cNvCxnSpPr>
            <p:nvPr/>
          </p:nvCxnSpPr>
          <p:spPr>
            <a:xfrm flipV="1">
              <a:off x="5756151" y="3043335"/>
              <a:ext cx="796396" cy="89524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12" idx="4"/>
              <a:endCxn id="111" idx="0"/>
            </p:cNvCxnSpPr>
            <p:nvPr/>
          </p:nvCxnSpPr>
          <p:spPr>
            <a:xfrm>
              <a:off x="7735597" y="3693148"/>
              <a:ext cx="1032561" cy="30423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>
              <a:stCxn id="109" idx="6"/>
              <a:endCxn id="115" idx="2"/>
            </p:cNvCxnSpPr>
            <p:nvPr/>
          </p:nvCxnSpPr>
          <p:spPr>
            <a:xfrm rot="5400000" flipH="1" flipV="1">
              <a:off x="6995375" y="2116713"/>
              <a:ext cx="430097" cy="2958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107" idx="5"/>
              <a:endCxn id="122" idx="1"/>
            </p:cNvCxnSpPr>
            <p:nvPr/>
          </p:nvCxnSpPr>
          <p:spPr>
            <a:xfrm flipV="1">
              <a:off x="6806385" y="2920161"/>
              <a:ext cx="304046" cy="73978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112" idx="7"/>
              <a:endCxn id="122" idx="3"/>
            </p:cNvCxnSpPr>
            <p:nvPr/>
          </p:nvCxnSpPr>
          <p:spPr>
            <a:xfrm rot="10800000">
              <a:off x="7213249" y="2906104"/>
              <a:ext cx="391206" cy="7526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2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24" name="Rectangle 223"/>
          <p:cNvSpPr/>
          <p:nvPr/>
        </p:nvSpPr>
        <p:spPr>
          <a:xfrm>
            <a:off x="7235780" y="1858934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Rectangle 224"/>
          <p:cNvSpPr/>
          <p:nvPr/>
        </p:nvSpPr>
        <p:spPr>
          <a:xfrm>
            <a:off x="7510511" y="2316043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" name="Rectangle 225"/>
          <p:cNvSpPr/>
          <p:nvPr/>
        </p:nvSpPr>
        <p:spPr>
          <a:xfrm>
            <a:off x="7951138" y="3192160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8752115" y="3893513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8" name="Rectangle 227"/>
          <p:cNvSpPr/>
          <p:nvPr/>
        </p:nvSpPr>
        <p:spPr>
          <a:xfrm>
            <a:off x="7786121" y="3713435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9" name="Rectangle 228"/>
          <p:cNvSpPr/>
          <p:nvPr/>
        </p:nvSpPr>
        <p:spPr>
          <a:xfrm>
            <a:off x="6981611" y="3691455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0" name="Rectangle 229"/>
          <p:cNvSpPr/>
          <p:nvPr/>
        </p:nvSpPr>
        <p:spPr>
          <a:xfrm>
            <a:off x="6205108" y="3894752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1" name="Rectangle 230"/>
          <p:cNvSpPr/>
          <p:nvPr/>
        </p:nvSpPr>
        <p:spPr>
          <a:xfrm>
            <a:off x="7312882" y="3065963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2" name="Rectangle 231"/>
          <p:cNvSpPr/>
          <p:nvPr/>
        </p:nvSpPr>
        <p:spPr>
          <a:xfrm>
            <a:off x="6867469" y="3141113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7264312" y="5445263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Output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713387" y="4640045"/>
            <a:ext cx="1704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 plane graph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 rot="15732895">
            <a:off x="4205580" y="3701641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 rot="15732895">
            <a:off x="3345554" y="3929867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 rot="15732895">
            <a:off x="4568812" y="2637556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 rot="15732895">
            <a:off x="4093594" y="3140583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 rot="15732895">
            <a:off x="5907935" y="3922024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 rot="15732895">
            <a:off x="4943308" y="3689113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 rot="15732895">
            <a:off x="4576758" y="2166172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 rot="15732895">
            <a:off x="5141310" y="3140445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 rot="15732895">
            <a:off x="4527246" y="2999970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68240" y="1351127"/>
            <a:ext cx="6032309" cy="3944203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3852372" y="4612749"/>
            <a:ext cx="1370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 point set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2433004" y="5472558"/>
            <a:ext cx="671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Input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139" name="Group 138"/>
          <p:cNvGrpSpPr>
            <a:grpSpLocks noChangeAspect="1"/>
          </p:cNvGrpSpPr>
          <p:nvPr/>
        </p:nvGrpSpPr>
        <p:grpSpPr>
          <a:xfrm>
            <a:off x="171381" y="1954475"/>
            <a:ext cx="2365564" cy="2070181"/>
            <a:chOff x="48549" y="1626922"/>
            <a:chExt cx="2956955" cy="2587726"/>
          </a:xfrm>
        </p:grpSpPr>
        <p:sp>
          <p:nvSpPr>
            <p:cNvPr id="140" name="Oval 139"/>
            <p:cNvSpPr>
              <a:spLocks noChangeAspect="1"/>
            </p:cNvSpPr>
            <p:nvPr/>
          </p:nvSpPr>
          <p:spPr>
            <a:xfrm>
              <a:off x="708747" y="2728851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1" name="Oval 140"/>
            <p:cNvSpPr>
              <a:spLocks noChangeAspect="1"/>
            </p:cNvSpPr>
            <p:nvPr/>
          </p:nvSpPr>
          <p:spPr>
            <a:xfrm>
              <a:off x="1432185" y="2001755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2" name="Oval 141"/>
            <p:cNvSpPr>
              <a:spLocks noChangeAspect="1"/>
            </p:cNvSpPr>
            <p:nvPr/>
          </p:nvSpPr>
          <p:spPr>
            <a:xfrm>
              <a:off x="1569187" y="3040657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3" name="Oval 142"/>
            <p:cNvSpPr>
              <a:spLocks noChangeAspect="1"/>
            </p:cNvSpPr>
            <p:nvPr/>
          </p:nvSpPr>
          <p:spPr>
            <a:xfrm>
              <a:off x="1693451" y="2617923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4" name="Oval 143"/>
            <p:cNvSpPr>
              <a:spLocks noChangeAspect="1"/>
            </p:cNvSpPr>
            <p:nvPr/>
          </p:nvSpPr>
          <p:spPr>
            <a:xfrm>
              <a:off x="2521715" y="3887688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5" name="Oval 144"/>
            <p:cNvSpPr>
              <a:spLocks noChangeAspect="1"/>
            </p:cNvSpPr>
            <p:nvPr/>
          </p:nvSpPr>
          <p:spPr>
            <a:xfrm>
              <a:off x="395452" y="3834826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6" name="Oval 145"/>
            <p:cNvSpPr>
              <a:spLocks noChangeAspect="1"/>
            </p:cNvSpPr>
            <p:nvPr/>
          </p:nvSpPr>
          <p:spPr>
            <a:xfrm>
              <a:off x="2490572" y="2660031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7" name="Oval 146"/>
            <p:cNvSpPr>
              <a:spLocks noChangeAspect="1"/>
            </p:cNvSpPr>
            <p:nvPr/>
          </p:nvSpPr>
          <p:spPr>
            <a:xfrm>
              <a:off x="1535014" y="3503235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8" name="Oval 147"/>
            <p:cNvSpPr>
              <a:spLocks noChangeAspect="1"/>
            </p:cNvSpPr>
            <p:nvPr/>
          </p:nvSpPr>
          <p:spPr>
            <a:xfrm>
              <a:off x="975388" y="3289550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cxnSp>
          <p:nvCxnSpPr>
            <p:cNvPr id="149" name="Straight Connector 148"/>
            <p:cNvCxnSpPr>
              <a:stCxn id="148" idx="6"/>
              <a:endCxn id="147" idx="2"/>
            </p:cNvCxnSpPr>
            <p:nvPr/>
          </p:nvCxnSpPr>
          <p:spPr>
            <a:xfrm>
              <a:off x="1122149" y="3362931"/>
              <a:ext cx="412865" cy="21368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147" idx="5"/>
              <a:endCxn id="144" idx="1"/>
            </p:cNvCxnSpPr>
            <p:nvPr/>
          </p:nvCxnSpPr>
          <p:spPr>
            <a:xfrm rot="16200000" flipH="1">
              <a:off x="1961406" y="3327379"/>
              <a:ext cx="280678" cy="88292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>
              <a:stCxn id="148" idx="1"/>
              <a:endCxn id="140" idx="5"/>
            </p:cNvCxnSpPr>
            <p:nvPr/>
          </p:nvCxnSpPr>
          <p:spPr>
            <a:xfrm rot="16200000" flipV="1">
              <a:off x="686986" y="3001148"/>
              <a:ext cx="456924" cy="16286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Freeform 151"/>
            <p:cNvSpPr/>
            <p:nvPr/>
          </p:nvSpPr>
          <p:spPr>
            <a:xfrm>
              <a:off x="411773" y="2806262"/>
              <a:ext cx="346842" cy="1087821"/>
            </a:xfrm>
            <a:custGeom>
              <a:avLst/>
              <a:gdLst>
                <a:gd name="connsiteX0" fmla="*/ 63062 w 346842"/>
                <a:gd name="connsiteY0" fmla="*/ 1087821 h 1087821"/>
                <a:gd name="connsiteX1" fmla="*/ 47297 w 346842"/>
                <a:gd name="connsiteY1" fmla="*/ 646386 h 1087821"/>
                <a:gd name="connsiteX2" fmla="*/ 346842 w 346842"/>
                <a:gd name="connsiteY2" fmla="*/ 0 h 1087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6842" h="1087821">
                  <a:moveTo>
                    <a:pt x="63062" y="1087821"/>
                  </a:moveTo>
                  <a:cubicBezTo>
                    <a:pt x="31531" y="957755"/>
                    <a:pt x="0" y="827690"/>
                    <a:pt x="47297" y="646386"/>
                  </a:cubicBezTo>
                  <a:cubicBezTo>
                    <a:pt x="94594" y="465083"/>
                    <a:pt x="220718" y="232541"/>
                    <a:pt x="346842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53" name="Freeform 152"/>
            <p:cNvSpPr/>
            <p:nvPr/>
          </p:nvSpPr>
          <p:spPr>
            <a:xfrm>
              <a:off x="790146" y="2049517"/>
              <a:ext cx="693682" cy="709449"/>
            </a:xfrm>
            <a:custGeom>
              <a:avLst/>
              <a:gdLst>
                <a:gd name="connsiteX0" fmla="*/ 0 w 693682"/>
                <a:gd name="connsiteY0" fmla="*/ 709449 h 709449"/>
                <a:gd name="connsiteX1" fmla="*/ 189186 w 693682"/>
                <a:gd name="connsiteY1" fmla="*/ 157655 h 709449"/>
                <a:gd name="connsiteX2" fmla="*/ 693682 w 693682"/>
                <a:gd name="connsiteY2" fmla="*/ 0 h 709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93682" h="709449">
                  <a:moveTo>
                    <a:pt x="0" y="709449"/>
                  </a:moveTo>
                  <a:cubicBezTo>
                    <a:pt x="36786" y="492673"/>
                    <a:pt x="73572" y="275897"/>
                    <a:pt x="189186" y="157655"/>
                  </a:cubicBezTo>
                  <a:cubicBezTo>
                    <a:pt x="304800" y="39414"/>
                    <a:pt x="693682" y="0"/>
                    <a:pt x="693682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54" name="Freeform 153"/>
            <p:cNvSpPr/>
            <p:nvPr/>
          </p:nvSpPr>
          <p:spPr>
            <a:xfrm>
              <a:off x="506366" y="3578772"/>
              <a:ext cx="1087821" cy="346842"/>
            </a:xfrm>
            <a:custGeom>
              <a:avLst/>
              <a:gdLst>
                <a:gd name="connsiteX0" fmla="*/ 0 w 1087821"/>
                <a:gd name="connsiteY0" fmla="*/ 346842 h 346842"/>
                <a:gd name="connsiteX1" fmla="*/ 472966 w 1087821"/>
                <a:gd name="connsiteY1" fmla="*/ 110359 h 346842"/>
                <a:gd name="connsiteX2" fmla="*/ 1087821 w 1087821"/>
                <a:gd name="connsiteY2" fmla="*/ 0 h 346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7821" h="346842">
                  <a:moveTo>
                    <a:pt x="0" y="346842"/>
                  </a:moveTo>
                  <a:cubicBezTo>
                    <a:pt x="145831" y="257504"/>
                    <a:pt x="291663" y="168166"/>
                    <a:pt x="472966" y="110359"/>
                  </a:cubicBezTo>
                  <a:cubicBezTo>
                    <a:pt x="654269" y="52552"/>
                    <a:pt x="871045" y="26276"/>
                    <a:pt x="1087821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55" name="Freeform 154"/>
            <p:cNvSpPr/>
            <p:nvPr/>
          </p:nvSpPr>
          <p:spPr>
            <a:xfrm>
              <a:off x="490601" y="3909848"/>
              <a:ext cx="2128345" cy="304800"/>
            </a:xfrm>
            <a:custGeom>
              <a:avLst/>
              <a:gdLst>
                <a:gd name="connsiteX0" fmla="*/ 0 w 2128345"/>
                <a:gd name="connsiteY0" fmla="*/ 0 h 304800"/>
                <a:gd name="connsiteX1" fmla="*/ 961696 w 2128345"/>
                <a:gd name="connsiteY1" fmla="*/ 299545 h 304800"/>
                <a:gd name="connsiteX2" fmla="*/ 2128345 w 2128345"/>
                <a:gd name="connsiteY2" fmla="*/ 31531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28345" h="304800">
                  <a:moveTo>
                    <a:pt x="0" y="0"/>
                  </a:moveTo>
                  <a:cubicBezTo>
                    <a:pt x="303486" y="147145"/>
                    <a:pt x="606972" y="294290"/>
                    <a:pt x="961696" y="299545"/>
                  </a:cubicBezTo>
                  <a:cubicBezTo>
                    <a:pt x="1316420" y="304800"/>
                    <a:pt x="1722382" y="168165"/>
                    <a:pt x="2128345" y="31531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56" name="Freeform 155"/>
            <p:cNvSpPr/>
            <p:nvPr/>
          </p:nvSpPr>
          <p:spPr>
            <a:xfrm>
              <a:off x="1515359" y="2049517"/>
              <a:ext cx="1040525" cy="725214"/>
            </a:xfrm>
            <a:custGeom>
              <a:avLst/>
              <a:gdLst>
                <a:gd name="connsiteX0" fmla="*/ 0 w 1040525"/>
                <a:gd name="connsiteY0" fmla="*/ 0 h 725214"/>
                <a:gd name="connsiteX1" fmla="*/ 662152 w 1040525"/>
                <a:gd name="connsiteY1" fmla="*/ 220717 h 725214"/>
                <a:gd name="connsiteX2" fmla="*/ 1040525 w 1040525"/>
                <a:gd name="connsiteY2" fmla="*/ 725214 h 725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0525" h="725214">
                  <a:moveTo>
                    <a:pt x="0" y="0"/>
                  </a:moveTo>
                  <a:cubicBezTo>
                    <a:pt x="244365" y="49924"/>
                    <a:pt x="488731" y="99848"/>
                    <a:pt x="662152" y="220717"/>
                  </a:cubicBezTo>
                  <a:cubicBezTo>
                    <a:pt x="835573" y="341586"/>
                    <a:pt x="938049" y="533400"/>
                    <a:pt x="1040525" y="725214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57" name="Freeform 156"/>
            <p:cNvSpPr/>
            <p:nvPr/>
          </p:nvSpPr>
          <p:spPr>
            <a:xfrm>
              <a:off x="2540118" y="2711669"/>
              <a:ext cx="228600" cy="1277007"/>
            </a:xfrm>
            <a:custGeom>
              <a:avLst/>
              <a:gdLst>
                <a:gd name="connsiteX0" fmla="*/ 47297 w 228600"/>
                <a:gd name="connsiteY0" fmla="*/ 1277007 h 1277007"/>
                <a:gd name="connsiteX1" fmla="*/ 220717 w 228600"/>
                <a:gd name="connsiteY1" fmla="*/ 457200 h 1277007"/>
                <a:gd name="connsiteX2" fmla="*/ 0 w 228600"/>
                <a:gd name="connsiteY2" fmla="*/ 0 h 1277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1277007">
                  <a:moveTo>
                    <a:pt x="47297" y="1277007"/>
                  </a:moveTo>
                  <a:cubicBezTo>
                    <a:pt x="137948" y="973521"/>
                    <a:pt x="228600" y="670035"/>
                    <a:pt x="220717" y="457200"/>
                  </a:cubicBezTo>
                  <a:cubicBezTo>
                    <a:pt x="212834" y="244366"/>
                    <a:pt x="106417" y="122183"/>
                    <a:pt x="0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58" name="Freeform 157"/>
            <p:cNvSpPr/>
            <p:nvPr/>
          </p:nvSpPr>
          <p:spPr>
            <a:xfrm>
              <a:off x="1639846" y="2755075"/>
              <a:ext cx="878774" cy="548245"/>
            </a:xfrm>
            <a:custGeom>
              <a:avLst/>
              <a:gdLst>
                <a:gd name="connsiteX0" fmla="*/ 0 w 878774"/>
                <a:gd name="connsiteY0" fmla="*/ 368135 h 548245"/>
                <a:gd name="connsiteX1" fmla="*/ 558140 w 878774"/>
                <a:gd name="connsiteY1" fmla="*/ 486889 h 548245"/>
                <a:gd name="connsiteX2" fmla="*/ 878774 w 878774"/>
                <a:gd name="connsiteY2" fmla="*/ 0 h 548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8774" h="548245">
                  <a:moveTo>
                    <a:pt x="0" y="368135"/>
                  </a:moveTo>
                  <a:cubicBezTo>
                    <a:pt x="205839" y="458190"/>
                    <a:pt x="411678" y="548245"/>
                    <a:pt x="558140" y="486889"/>
                  </a:cubicBezTo>
                  <a:cubicBezTo>
                    <a:pt x="704602" y="425533"/>
                    <a:pt x="791688" y="212766"/>
                    <a:pt x="878774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cxnSp>
          <p:nvCxnSpPr>
            <p:cNvPr id="159" name="Straight Connector 158"/>
            <p:cNvCxnSpPr>
              <a:stCxn id="142" idx="0"/>
              <a:endCxn id="143" idx="3"/>
            </p:cNvCxnSpPr>
            <p:nvPr/>
          </p:nvCxnSpPr>
          <p:spPr>
            <a:xfrm rot="5400000" flipH="1" flipV="1">
              <a:off x="1530023" y="2855736"/>
              <a:ext cx="297466" cy="723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Freeform 159"/>
            <p:cNvSpPr/>
            <p:nvPr/>
          </p:nvSpPr>
          <p:spPr>
            <a:xfrm>
              <a:off x="1544843" y="2078182"/>
              <a:ext cx="249382" cy="581891"/>
            </a:xfrm>
            <a:custGeom>
              <a:avLst/>
              <a:gdLst>
                <a:gd name="connsiteX0" fmla="*/ 249382 w 249382"/>
                <a:gd name="connsiteY0" fmla="*/ 581891 h 581891"/>
                <a:gd name="connsiteX1" fmla="*/ 166255 w 249382"/>
                <a:gd name="connsiteY1" fmla="*/ 201880 h 581891"/>
                <a:gd name="connsiteX2" fmla="*/ 0 w 249382"/>
                <a:gd name="connsiteY2" fmla="*/ 0 h 581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9382" h="581891">
                  <a:moveTo>
                    <a:pt x="249382" y="581891"/>
                  </a:moveTo>
                  <a:cubicBezTo>
                    <a:pt x="228600" y="440376"/>
                    <a:pt x="207819" y="298862"/>
                    <a:pt x="166255" y="201880"/>
                  </a:cubicBezTo>
                  <a:cubicBezTo>
                    <a:pt x="124691" y="104898"/>
                    <a:pt x="62345" y="52449"/>
                    <a:pt x="0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61" name="Freeform 160"/>
            <p:cNvSpPr/>
            <p:nvPr/>
          </p:nvSpPr>
          <p:spPr>
            <a:xfrm>
              <a:off x="1057955" y="2683823"/>
              <a:ext cx="688769" cy="641268"/>
            </a:xfrm>
            <a:custGeom>
              <a:avLst/>
              <a:gdLst>
                <a:gd name="connsiteX0" fmla="*/ 0 w 688769"/>
                <a:gd name="connsiteY0" fmla="*/ 641268 h 641268"/>
                <a:gd name="connsiteX1" fmla="*/ 154379 w 688769"/>
                <a:gd name="connsiteY1" fmla="*/ 190006 h 641268"/>
                <a:gd name="connsiteX2" fmla="*/ 688769 w 688769"/>
                <a:gd name="connsiteY2" fmla="*/ 0 h 64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8769" h="641268">
                  <a:moveTo>
                    <a:pt x="0" y="641268"/>
                  </a:moveTo>
                  <a:cubicBezTo>
                    <a:pt x="19792" y="469076"/>
                    <a:pt x="39584" y="296884"/>
                    <a:pt x="154379" y="190006"/>
                  </a:cubicBezTo>
                  <a:cubicBezTo>
                    <a:pt x="269174" y="83128"/>
                    <a:pt x="478971" y="41564"/>
                    <a:pt x="688769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62" name="Freeform 161"/>
            <p:cNvSpPr/>
            <p:nvPr/>
          </p:nvSpPr>
          <p:spPr>
            <a:xfrm flipH="1">
              <a:off x="1627970" y="3099460"/>
              <a:ext cx="45719" cy="451262"/>
            </a:xfrm>
            <a:custGeom>
              <a:avLst/>
              <a:gdLst>
                <a:gd name="connsiteX0" fmla="*/ 156358 w 168233"/>
                <a:gd name="connsiteY0" fmla="*/ 451262 h 451262"/>
                <a:gd name="connsiteX1" fmla="*/ 1979 w 168233"/>
                <a:gd name="connsiteY1" fmla="*/ 213756 h 451262"/>
                <a:gd name="connsiteX2" fmla="*/ 168233 w 168233"/>
                <a:gd name="connsiteY2" fmla="*/ 0 h 451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33" h="451262">
                  <a:moveTo>
                    <a:pt x="156358" y="451262"/>
                  </a:moveTo>
                  <a:cubicBezTo>
                    <a:pt x="78179" y="370114"/>
                    <a:pt x="0" y="288966"/>
                    <a:pt x="1979" y="213756"/>
                  </a:cubicBezTo>
                  <a:cubicBezTo>
                    <a:pt x="3958" y="138546"/>
                    <a:pt x="86095" y="69273"/>
                    <a:pt x="168233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404809" y="2475386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1271708" y="1626922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2566118" y="2351317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2613619" y="3740730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48549" y="3705104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1212334" y="3598225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630443" y="3277591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1782350" y="2386942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1259836" y="2861955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1271708" y="1626922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2566118" y="2351317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2613619" y="3740730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48549" y="3705104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1212334" y="3598225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630443" y="3277591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1782350" y="2386942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1259836" y="2861955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Approximable with Factor 1/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√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24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grpSp>
        <p:nvGrpSpPr>
          <p:cNvPr id="2" name="Group 199"/>
          <p:cNvGrpSpPr/>
          <p:nvPr/>
        </p:nvGrpSpPr>
        <p:grpSpPr>
          <a:xfrm>
            <a:off x="400935" y="1189821"/>
            <a:ext cx="1972023" cy="1718633"/>
            <a:chOff x="-2066844" y="528809"/>
            <a:chExt cx="1972023" cy="1718633"/>
          </a:xfrm>
        </p:grpSpPr>
        <p:sp>
          <p:nvSpPr>
            <p:cNvPr id="128" name="Rectangle 127"/>
            <p:cNvSpPr/>
            <p:nvPr/>
          </p:nvSpPr>
          <p:spPr>
            <a:xfrm>
              <a:off x="-1218543" y="528809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4" name="Oval 143"/>
            <p:cNvSpPr/>
            <p:nvPr/>
          </p:nvSpPr>
          <p:spPr bwMode="auto">
            <a:xfrm rot="7359077">
              <a:off x="-1081530" y="809144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5" name="Oval 144"/>
            <p:cNvSpPr/>
            <p:nvPr/>
          </p:nvSpPr>
          <p:spPr bwMode="auto">
            <a:xfrm rot="7359077">
              <a:off x="-1779806" y="2048300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7" name="Oval 146"/>
            <p:cNvSpPr/>
            <p:nvPr/>
          </p:nvSpPr>
          <p:spPr bwMode="auto">
            <a:xfrm rot="7359077">
              <a:off x="-1041187" y="1705400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8" name="Oval 147"/>
            <p:cNvSpPr/>
            <p:nvPr/>
          </p:nvSpPr>
          <p:spPr bwMode="auto">
            <a:xfrm rot="7359077">
              <a:off x="-1378093" y="1373517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51" name="Oval 150"/>
            <p:cNvSpPr/>
            <p:nvPr/>
          </p:nvSpPr>
          <p:spPr bwMode="auto">
            <a:xfrm rot="7359077">
              <a:off x="-730443" y="1463354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52" name="Oval 151"/>
            <p:cNvSpPr/>
            <p:nvPr/>
          </p:nvSpPr>
          <p:spPr bwMode="auto">
            <a:xfrm rot="7359077">
              <a:off x="-455509" y="2034854"/>
              <a:ext cx="92252" cy="98132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-2066844" y="2005071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-348209" y="1983038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-1604134" y="1211857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-1163458" y="1773716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-667696" y="1211854"/>
              <a:ext cx="253388" cy="2423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" name="Freeform 165"/>
            <p:cNvSpPr/>
            <p:nvPr/>
          </p:nvSpPr>
          <p:spPr>
            <a:xfrm>
              <a:off x="-1752861" y="848300"/>
              <a:ext cx="688554" cy="1244906"/>
            </a:xfrm>
            <a:custGeom>
              <a:avLst/>
              <a:gdLst>
                <a:gd name="connsiteX0" fmla="*/ 5508 w 688554"/>
                <a:gd name="connsiteY0" fmla="*/ 1244906 h 1244906"/>
                <a:gd name="connsiteX1" fmla="*/ 38559 w 688554"/>
                <a:gd name="connsiteY1" fmla="*/ 539826 h 1244906"/>
                <a:gd name="connsiteX2" fmla="*/ 236863 w 688554"/>
                <a:gd name="connsiteY2" fmla="*/ 209320 h 1244906"/>
                <a:gd name="connsiteX3" fmla="*/ 688554 w 688554"/>
                <a:gd name="connsiteY3" fmla="*/ 0 h 1244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554" h="1244906">
                  <a:moveTo>
                    <a:pt x="5508" y="1244906"/>
                  </a:moveTo>
                  <a:cubicBezTo>
                    <a:pt x="2754" y="978665"/>
                    <a:pt x="0" y="712424"/>
                    <a:pt x="38559" y="539826"/>
                  </a:cubicBezTo>
                  <a:cubicBezTo>
                    <a:pt x="77118" y="367228"/>
                    <a:pt x="128531" y="299291"/>
                    <a:pt x="236863" y="209320"/>
                  </a:cubicBezTo>
                  <a:cubicBezTo>
                    <a:pt x="345195" y="119349"/>
                    <a:pt x="516874" y="59674"/>
                    <a:pt x="688554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7" name="Freeform 166"/>
            <p:cNvSpPr/>
            <p:nvPr/>
          </p:nvSpPr>
          <p:spPr>
            <a:xfrm>
              <a:off x="-1020239" y="859317"/>
              <a:ext cx="666520" cy="1211855"/>
            </a:xfrm>
            <a:custGeom>
              <a:avLst/>
              <a:gdLst>
                <a:gd name="connsiteX0" fmla="*/ 0 w 666520"/>
                <a:gd name="connsiteY0" fmla="*/ 0 h 1211855"/>
                <a:gd name="connsiteX1" fmla="*/ 561860 w 666520"/>
                <a:gd name="connsiteY1" fmla="*/ 352539 h 1211855"/>
                <a:gd name="connsiteX2" fmla="*/ 627961 w 666520"/>
                <a:gd name="connsiteY2" fmla="*/ 1211855 h 1211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6520" h="1211855">
                  <a:moveTo>
                    <a:pt x="0" y="0"/>
                  </a:moveTo>
                  <a:cubicBezTo>
                    <a:pt x="228600" y="75281"/>
                    <a:pt x="457200" y="150563"/>
                    <a:pt x="561860" y="352539"/>
                  </a:cubicBezTo>
                  <a:cubicBezTo>
                    <a:pt x="666520" y="554515"/>
                    <a:pt x="647240" y="883185"/>
                    <a:pt x="627961" y="1211855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8" name="Freeform 167"/>
            <p:cNvSpPr/>
            <p:nvPr/>
          </p:nvSpPr>
          <p:spPr>
            <a:xfrm>
              <a:off x="-1747353" y="2082189"/>
              <a:ext cx="1333041" cy="110169"/>
            </a:xfrm>
            <a:custGeom>
              <a:avLst/>
              <a:gdLst>
                <a:gd name="connsiteX0" fmla="*/ 0 w 1333041"/>
                <a:gd name="connsiteY0" fmla="*/ 0 h 110169"/>
                <a:gd name="connsiteX1" fmla="*/ 661012 w 1333041"/>
                <a:gd name="connsiteY1" fmla="*/ 110169 h 110169"/>
                <a:gd name="connsiteX2" fmla="*/ 1333041 w 1333041"/>
                <a:gd name="connsiteY2" fmla="*/ 0 h 110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041" h="110169">
                  <a:moveTo>
                    <a:pt x="0" y="0"/>
                  </a:moveTo>
                  <a:cubicBezTo>
                    <a:pt x="219419" y="55084"/>
                    <a:pt x="438839" y="110169"/>
                    <a:pt x="661012" y="110169"/>
                  </a:cubicBezTo>
                  <a:cubicBezTo>
                    <a:pt x="883185" y="110169"/>
                    <a:pt x="1108113" y="55084"/>
                    <a:pt x="1333041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1" name="Freeform 170"/>
            <p:cNvSpPr/>
            <p:nvPr/>
          </p:nvSpPr>
          <p:spPr>
            <a:xfrm>
              <a:off x="-1747353" y="870334"/>
              <a:ext cx="749147" cy="1211855"/>
            </a:xfrm>
            <a:custGeom>
              <a:avLst/>
              <a:gdLst>
                <a:gd name="connsiteX0" fmla="*/ 0 w 749147"/>
                <a:gd name="connsiteY0" fmla="*/ 1211855 h 1211855"/>
                <a:gd name="connsiteX1" fmla="*/ 749147 w 749147"/>
                <a:gd name="connsiteY1" fmla="*/ 870332 h 1211855"/>
                <a:gd name="connsiteX2" fmla="*/ 705080 w 749147"/>
                <a:gd name="connsiteY2" fmla="*/ 0 h 1211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49147" h="1211855">
                  <a:moveTo>
                    <a:pt x="0" y="1211855"/>
                  </a:moveTo>
                  <a:lnTo>
                    <a:pt x="749147" y="870332"/>
                  </a:lnTo>
                  <a:lnTo>
                    <a:pt x="705080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8" name="Freeform 177"/>
            <p:cNvSpPr/>
            <p:nvPr/>
          </p:nvSpPr>
          <p:spPr>
            <a:xfrm>
              <a:off x="-1714303" y="1476260"/>
              <a:ext cx="370245" cy="616946"/>
            </a:xfrm>
            <a:custGeom>
              <a:avLst/>
              <a:gdLst>
                <a:gd name="connsiteX0" fmla="*/ 253388 w 253388"/>
                <a:gd name="connsiteY0" fmla="*/ 0 h 683046"/>
                <a:gd name="connsiteX1" fmla="*/ 0 w 253388"/>
                <a:gd name="connsiteY1" fmla="*/ 683046 h 683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3388" h="683046">
                  <a:moveTo>
                    <a:pt x="253388" y="0"/>
                  </a:moveTo>
                  <a:lnTo>
                    <a:pt x="0" y="683046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Freeform 178"/>
            <p:cNvSpPr/>
            <p:nvPr/>
          </p:nvSpPr>
          <p:spPr>
            <a:xfrm>
              <a:off x="-1020239" y="859317"/>
              <a:ext cx="341522" cy="649995"/>
            </a:xfrm>
            <a:custGeom>
              <a:avLst/>
              <a:gdLst>
                <a:gd name="connsiteX0" fmla="*/ 0 w 341522"/>
                <a:gd name="connsiteY0" fmla="*/ 0 h 649995"/>
                <a:gd name="connsiteX1" fmla="*/ 242371 w 341522"/>
                <a:gd name="connsiteY1" fmla="*/ 396607 h 649995"/>
                <a:gd name="connsiteX2" fmla="*/ 341522 w 341522"/>
                <a:gd name="connsiteY2" fmla="*/ 649995 h 649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1522" h="649995">
                  <a:moveTo>
                    <a:pt x="0" y="0"/>
                  </a:moveTo>
                  <a:cubicBezTo>
                    <a:pt x="92725" y="144137"/>
                    <a:pt x="185451" y="288275"/>
                    <a:pt x="242371" y="396607"/>
                  </a:cubicBezTo>
                  <a:cubicBezTo>
                    <a:pt x="299291" y="504939"/>
                    <a:pt x="320406" y="577467"/>
                    <a:pt x="341522" y="649995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9" name="Freeform 198"/>
            <p:cNvSpPr/>
            <p:nvPr/>
          </p:nvSpPr>
          <p:spPr>
            <a:xfrm>
              <a:off x="-1002535" y="1520328"/>
              <a:ext cx="583894" cy="561860"/>
            </a:xfrm>
            <a:custGeom>
              <a:avLst/>
              <a:gdLst>
                <a:gd name="connsiteX0" fmla="*/ 583894 w 583894"/>
                <a:gd name="connsiteY0" fmla="*/ 561860 h 561860"/>
                <a:gd name="connsiteX1" fmla="*/ 330506 w 583894"/>
                <a:gd name="connsiteY1" fmla="*/ 0 h 561860"/>
                <a:gd name="connsiteX2" fmla="*/ 0 w 583894"/>
                <a:gd name="connsiteY2" fmla="*/ 220337 h 561860"/>
                <a:gd name="connsiteX3" fmla="*/ 583894 w 583894"/>
                <a:gd name="connsiteY3" fmla="*/ 561860 h 561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3894" h="561860">
                  <a:moveTo>
                    <a:pt x="583894" y="561860"/>
                  </a:moveTo>
                  <a:lnTo>
                    <a:pt x="330506" y="0"/>
                  </a:lnTo>
                  <a:lnTo>
                    <a:pt x="0" y="220337"/>
                  </a:lnTo>
                  <a:lnTo>
                    <a:pt x="583894" y="561860"/>
                  </a:lnTo>
                  <a:close/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01" name="Freeform 200"/>
          <p:cNvSpPr/>
          <p:nvPr/>
        </p:nvSpPr>
        <p:spPr>
          <a:xfrm>
            <a:off x="1112705" y="1520327"/>
            <a:ext cx="297456" cy="627962"/>
          </a:xfrm>
          <a:custGeom>
            <a:avLst/>
            <a:gdLst>
              <a:gd name="connsiteX0" fmla="*/ 0 w 297456"/>
              <a:gd name="connsiteY0" fmla="*/ 627962 h 627962"/>
              <a:gd name="connsiteX1" fmla="*/ 121186 w 297456"/>
              <a:gd name="connsiteY1" fmla="*/ 220338 h 627962"/>
              <a:gd name="connsiteX2" fmla="*/ 297456 w 297456"/>
              <a:gd name="connsiteY2" fmla="*/ 0 h 62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456" h="627962">
                <a:moveTo>
                  <a:pt x="0" y="627962"/>
                </a:moveTo>
                <a:cubicBezTo>
                  <a:pt x="35805" y="476480"/>
                  <a:pt x="71610" y="324998"/>
                  <a:pt x="121186" y="220338"/>
                </a:cubicBezTo>
                <a:cubicBezTo>
                  <a:pt x="170762" y="115678"/>
                  <a:pt x="234109" y="57839"/>
                  <a:pt x="297456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2" name="Freeform 201"/>
          <p:cNvSpPr/>
          <p:nvPr/>
        </p:nvSpPr>
        <p:spPr>
          <a:xfrm>
            <a:off x="1145756" y="2071171"/>
            <a:ext cx="319489" cy="341523"/>
          </a:xfrm>
          <a:custGeom>
            <a:avLst/>
            <a:gdLst>
              <a:gd name="connsiteX0" fmla="*/ 319489 w 319489"/>
              <a:gd name="connsiteY0" fmla="*/ 341523 h 341523"/>
              <a:gd name="connsiteX1" fmla="*/ 165253 w 319489"/>
              <a:gd name="connsiteY1" fmla="*/ 231354 h 341523"/>
              <a:gd name="connsiteX2" fmla="*/ 0 w 319489"/>
              <a:gd name="connsiteY2" fmla="*/ 0 h 341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9489" h="341523">
                <a:moveTo>
                  <a:pt x="319489" y="341523"/>
                </a:moveTo>
                <a:cubicBezTo>
                  <a:pt x="268995" y="314898"/>
                  <a:pt x="218501" y="288274"/>
                  <a:pt x="165253" y="231354"/>
                </a:cubicBezTo>
                <a:cubicBezTo>
                  <a:pt x="112005" y="174434"/>
                  <a:pt x="56002" y="87217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28"/>
          <p:cNvGrpSpPr/>
          <p:nvPr/>
        </p:nvGrpSpPr>
        <p:grpSpPr>
          <a:xfrm>
            <a:off x="5287115" y="4397502"/>
            <a:ext cx="1501540" cy="1250279"/>
            <a:chOff x="3910006" y="3857676"/>
            <a:chExt cx="1501540" cy="1250279"/>
          </a:xfrm>
        </p:grpSpPr>
        <p:sp>
          <p:nvSpPr>
            <p:cNvPr id="122" name="Oval 121"/>
            <p:cNvSpPr>
              <a:spLocks noChangeAspect="1"/>
            </p:cNvSpPr>
            <p:nvPr/>
          </p:nvSpPr>
          <p:spPr>
            <a:xfrm rot="12961659">
              <a:off x="3910006" y="4560762"/>
              <a:ext cx="102733" cy="102733"/>
            </a:xfrm>
            <a:prstGeom prst="ellipse">
              <a:avLst/>
            </a:prstGeom>
            <a:solidFill>
              <a:schemeClr val="bg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23" name="Oval 122"/>
            <p:cNvSpPr>
              <a:spLocks noChangeAspect="1"/>
            </p:cNvSpPr>
            <p:nvPr/>
          </p:nvSpPr>
          <p:spPr>
            <a:xfrm rot="12961659">
              <a:off x="5162582" y="3906648"/>
              <a:ext cx="102733" cy="102733"/>
            </a:xfrm>
            <a:prstGeom prst="ellipse">
              <a:avLst/>
            </a:prstGeom>
            <a:solidFill>
              <a:schemeClr val="bg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27" name="Oval 126"/>
            <p:cNvSpPr>
              <a:spLocks noChangeAspect="1"/>
            </p:cNvSpPr>
            <p:nvPr/>
          </p:nvSpPr>
          <p:spPr>
            <a:xfrm rot="12961659">
              <a:off x="4211204" y="3857676"/>
              <a:ext cx="102733" cy="102733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29" name="Oval 128"/>
            <p:cNvSpPr>
              <a:spLocks noChangeAspect="1"/>
            </p:cNvSpPr>
            <p:nvPr/>
          </p:nvSpPr>
          <p:spPr>
            <a:xfrm rot="12961659">
              <a:off x="4592480" y="5005222"/>
              <a:ext cx="102733" cy="102733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2" name="Oval 141"/>
            <p:cNvSpPr>
              <a:spLocks noChangeAspect="1"/>
            </p:cNvSpPr>
            <p:nvPr/>
          </p:nvSpPr>
          <p:spPr>
            <a:xfrm rot="12961659">
              <a:off x="5308813" y="4459658"/>
              <a:ext cx="102733" cy="102733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3" name="Oval 142"/>
            <p:cNvSpPr>
              <a:spLocks noChangeAspect="1"/>
            </p:cNvSpPr>
            <p:nvPr/>
          </p:nvSpPr>
          <p:spPr>
            <a:xfrm rot="12961659">
              <a:off x="4578644" y="4350071"/>
              <a:ext cx="102733" cy="102733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9" name="Freeform 148"/>
            <p:cNvSpPr/>
            <p:nvPr/>
          </p:nvSpPr>
          <p:spPr>
            <a:xfrm>
              <a:off x="4252511" y="3899971"/>
              <a:ext cx="1090670" cy="1156771"/>
            </a:xfrm>
            <a:custGeom>
              <a:avLst/>
              <a:gdLst>
                <a:gd name="connsiteX0" fmla="*/ 0 w 1090670"/>
                <a:gd name="connsiteY0" fmla="*/ 0 h 1156771"/>
                <a:gd name="connsiteX1" fmla="*/ 385590 w 1090670"/>
                <a:gd name="connsiteY1" fmla="*/ 1156771 h 1156771"/>
                <a:gd name="connsiteX2" fmla="*/ 1090670 w 1090670"/>
                <a:gd name="connsiteY2" fmla="*/ 638979 h 1156771"/>
                <a:gd name="connsiteX3" fmla="*/ 0 w 1090670"/>
                <a:gd name="connsiteY3" fmla="*/ 0 h 1156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0670" h="1156771">
                  <a:moveTo>
                    <a:pt x="0" y="0"/>
                  </a:moveTo>
                  <a:lnTo>
                    <a:pt x="385590" y="1156771"/>
                  </a:lnTo>
                  <a:lnTo>
                    <a:pt x="1090670" y="638979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chemeClr val="tx1"/>
              </a:solidFill>
              <a:prstDash val="solid"/>
              <a:head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0" name="Freeform 149"/>
            <p:cNvSpPr/>
            <p:nvPr/>
          </p:nvSpPr>
          <p:spPr>
            <a:xfrm>
              <a:off x="4263528" y="3910988"/>
              <a:ext cx="385590" cy="1123720"/>
            </a:xfrm>
            <a:custGeom>
              <a:avLst/>
              <a:gdLst>
                <a:gd name="connsiteX0" fmla="*/ 385590 w 385590"/>
                <a:gd name="connsiteY0" fmla="*/ 1123720 h 1123720"/>
                <a:gd name="connsiteX1" fmla="*/ 363556 w 385590"/>
                <a:gd name="connsiteY1" fmla="*/ 473725 h 1123720"/>
                <a:gd name="connsiteX2" fmla="*/ 0 w 385590"/>
                <a:gd name="connsiteY2" fmla="*/ 0 h 1123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5590" h="1123720">
                  <a:moveTo>
                    <a:pt x="385590" y="1123720"/>
                  </a:moveTo>
                  <a:lnTo>
                    <a:pt x="363556" y="4737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prstDash val="solid"/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8" name="Freeform 157"/>
            <p:cNvSpPr/>
            <p:nvPr/>
          </p:nvSpPr>
          <p:spPr>
            <a:xfrm>
              <a:off x="4638101" y="4406747"/>
              <a:ext cx="727113" cy="132203"/>
            </a:xfrm>
            <a:custGeom>
              <a:avLst/>
              <a:gdLst>
                <a:gd name="connsiteX0" fmla="*/ 727113 w 727113"/>
                <a:gd name="connsiteY0" fmla="*/ 132203 h 132203"/>
                <a:gd name="connsiteX1" fmla="*/ 0 w 727113"/>
                <a:gd name="connsiteY1" fmla="*/ 0 h 132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7113" h="132203">
                  <a:moveTo>
                    <a:pt x="727113" y="132203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prstDash val="solid"/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Freeform 174"/>
            <p:cNvSpPr/>
            <p:nvPr/>
          </p:nvSpPr>
          <p:spPr>
            <a:xfrm>
              <a:off x="4230477" y="3899971"/>
              <a:ext cx="1090670" cy="1090670"/>
            </a:xfrm>
            <a:custGeom>
              <a:avLst/>
              <a:gdLst>
                <a:gd name="connsiteX0" fmla="*/ 0 w 1090670"/>
                <a:gd name="connsiteY0" fmla="*/ 0 h 1090670"/>
                <a:gd name="connsiteX1" fmla="*/ 484742 w 1090670"/>
                <a:gd name="connsiteY1" fmla="*/ 374574 h 1090670"/>
                <a:gd name="connsiteX2" fmla="*/ 1090670 w 1090670"/>
                <a:gd name="connsiteY2" fmla="*/ 649995 h 1090670"/>
                <a:gd name="connsiteX3" fmla="*/ 583894 w 1090670"/>
                <a:gd name="connsiteY3" fmla="*/ 705080 h 1090670"/>
                <a:gd name="connsiteX4" fmla="*/ 440675 w 1090670"/>
                <a:gd name="connsiteY4" fmla="*/ 1090670 h 1090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0670" h="1090670">
                  <a:moveTo>
                    <a:pt x="0" y="0"/>
                  </a:moveTo>
                  <a:lnTo>
                    <a:pt x="484742" y="374574"/>
                  </a:lnTo>
                  <a:lnTo>
                    <a:pt x="1090670" y="649995"/>
                  </a:lnTo>
                  <a:lnTo>
                    <a:pt x="583894" y="705080"/>
                  </a:lnTo>
                  <a:lnTo>
                    <a:pt x="440675" y="1090670"/>
                  </a:lnTo>
                </a:path>
              </a:pathLst>
            </a:custGeom>
            <a:ln w="19050">
              <a:solidFill>
                <a:schemeClr val="tx1"/>
              </a:solidFill>
              <a:prstDash val="solid"/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0" name="Freeform 179"/>
            <p:cNvSpPr/>
            <p:nvPr/>
          </p:nvSpPr>
          <p:spPr>
            <a:xfrm>
              <a:off x="4638101" y="4285561"/>
              <a:ext cx="165253" cy="319490"/>
            </a:xfrm>
            <a:custGeom>
              <a:avLst/>
              <a:gdLst>
                <a:gd name="connsiteX0" fmla="*/ 165253 w 165253"/>
                <a:gd name="connsiteY0" fmla="*/ 319490 h 319490"/>
                <a:gd name="connsiteX1" fmla="*/ 0 w 165253"/>
                <a:gd name="connsiteY1" fmla="*/ 110169 h 319490"/>
                <a:gd name="connsiteX2" fmla="*/ 77118 w 165253"/>
                <a:gd name="connsiteY2" fmla="*/ 0 h 319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253" h="319490">
                  <a:moveTo>
                    <a:pt x="165253" y="319490"/>
                  </a:moveTo>
                  <a:lnTo>
                    <a:pt x="0" y="110169"/>
                  </a:lnTo>
                  <a:lnTo>
                    <a:pt x="77118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" name="Group 227"/>
          <p:cNvGrpSpPr/>
          <p:nvPr/>
        </p:nvGrpSpPr>
        <p:grpSpPr>
          <a:xfrm>
            <a:off x="2213403" y="3723702"/>
            <a:ext cx="1501540" cy="2181339"/>
            <a:chOff x="1210869" y="3525398"/>
            <a:chExt cx="1501540" cy="2181339"/>
          </a:xfrm>
        </p:grpSpPr>
        <p:sp>
          <p:nvSpPr>
            <p:cNvPr id="209" name="Oval 208"/>
            <p:cNvSpPr>
              <a:spLocks noChangeAspect="1"/>
            </p:cNvSpPr>
            <p:nvPr/>
          </p:nvSpPr>
          <p:spPr>
            <a:xfrm rot="12961659">
              <a:off x="1210869" y="4659916"/>
              <a:ext cx="102733" cy="102733"/>
            </a:xfrm>
            <a:prstGeom prst="ellipse">
              <a:avLst/>
            </a:prstGeom>
            <a:solidFill>
              <a:schemeClr val="bg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10" name="Oval 209"/>
            <p:cNvSpPr>
              <a:spLocks noChangeAspect="1"/>
            </p:cNvSpPr>
            <p:nvPr/>
          </p:nvSpPr>
          <p:spPr>
            <a:xfrm rot="12961659">
              <a:off x="2463445" y="4005802"/>
              <a:ext cx="102733" cy="102733"/>
            </a:xfrm>
            <a:prstGeom prst="ellipse">
              <a:avLst/>
            </a:prstGeom>
            <a:solidFill>
              <a:schemeClr val="bg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11" name="Oval 210"/>
            <p:cNvSpPr>
              <a:spLocks noChangeAspect="1"/>
            </p:cNvSpPr>
            <p:nvPr/>
          </p:nvSpPr>
          <p:spPr>
            <a:xfrm rot="12961659">
              <a:off x="1490033" y="3934796"/>
              <a:ext cx="102733" cy="102733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12" name="Oval 211"/>
            <p:cNvSpPr>
              <a:spLocks noChangeAspect="1"/>
            </p:cNvSpPr>
            <p:nvPr/>
          </p:nvSpPr>
          <p:spPr>
            <a:xfrm rot="12961659">
              <a:off x="1893343" y="5104376"/>
              <a:ext cx="102733" cy="102733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13" name="Oval 212"/>
            <p:cNvSpPr>
              <a:spLocks noChangeAspect="1"/>
            </p:cNvSpPr>
            <p:nvPr/>
          </p:nvSpPr>
          <p:spPr>
            <a:xfrm rot="12961659">
              <a:off x="2609676" y="4558812"/>
              <a:ext cx="102733" cy="102733"/>
            </a:xfrm>
            <a:prstGeom prst="ellipse">
              <a:avLst/>
            </a:prstGeom>
            <a:solidFill>
              <a:schemeClr val="bg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15" name="Freeform 214"/>
            <p:cNvSpPr/>
            <p:nvPr/>
          </p:nvSpPr>
          <p:spPr>
            <a:xfrm rot="490889">
              <a:off x="1233887" y="3624549"/>
              <a:ext cx="1366091" cy="2082188"/>
            </a:xfrm>
            <a:custGeom>
              <a:avLst/>
              <a:gdLst>
                <a:gd name="connsiteX0" fmla="*/ 0 w 1366091"/>
                <a:gd name="connsiteY0" fmla="*/ 0 h 2082188"/>
                <a:gd name="connsiteX1" fmla="*/ 517792 w 1366091"/>
                <a:gd name="connsiteY1" fmla="*/ 2082188 h 2082188"/>
                <a:gd name="connsiteX2" fmla="*/ 1366091 w 1366091"/>
                <a:gd name="connsiteY2" fmla="*/ 969484 h 2082188"/>
                <a:gd name="connsiteX3" fmla="*/ 0 w 1366091"/>
                <a:gd name="connsiteY3" fmla="*/ 0 h 2082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6091" h="2082188">
                  <a:moveTo>
                    <a:pt x="0" y="0"/>
                  </a:moveTo>
                  <a:lnTo>
                    <a:pt x="517792" y="2082188"/>
                  </a:lnTo>
                  <a:lnTo>
                    <a:pt x="1366091" y="969484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chemeClr val="tx1"/>
              </a:solidFill>
              <a:prstDash val="solid"/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4" name="Oval 213"/>
            <p:cNvSpPr>
              <a:spLocks noChangeAspect="1"/>
            </p:cNvSpPr>
            <p:nvPr/>
          </p:nvSpPr>
          <p:spPr>
            <a:xfrm rot="12961659">
              <a:off x="1879507" y="4449225"/>
              <a:ext cx="102733" cy="102733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cxnSp>
          <p:nvCxnSpPr>
            <p:cNvPr id="218" name="Straight Connector 217"/>
            <p:cNvCxnSpPr>
              <a:stCxn id="215" idx="2"/>
              <a:endCxn id="214" idx="3"/>
            </p:cNvCxnSpPr>
            <p:nvPr/>
          </p:nvCxnSpPr>
          <p:spPr>
            <a:xfrm flipH="1" flipV="1">
              <a:off x="1981611" y="4492581"/>
              <a:ext cx="621606" cy="19938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0" name="Freeform 219"/>
            <p:cNvSpPr/>
            <p:nvPr/>
          </p:nvSpPr>
          <p:spPr>
            <a:xfrm>
              <a:off x="1399142" y="3525398"/>
              <a:ext cx="528810" cy="2137272"/>
            </a:xfrm>
            <a:custGeom>
              <a:avLst/>
              <a:gdLst>
                <a:gd name="connsiteX0" fmla="*/ 209321 w 528810"/>
                <a:gd name="connsiteY0" fmla="*/ 2137272 h 2137272"/>
                <a:gd name="connsiteX1" fmla="*/ 528810 w 528810"/>
                <a:gd name="connsiteY1" fmla="*/ 980501 h 2137272"/>
                <a:gd name="connsiteX2" fmla="*/ 0 w 528810"/>
                <a:gd name="connsiteY2" fmla="*/ 0 h 2137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8810" h="2137272">
                  <a:moveTo>
                    <a:pt x="209321" y="2137272"/>
                  </a:moveTo>
                  <a:lnTo>
                    <a:pt x="528810" y="980501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prstDash val="solid"/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1" name="Freeform 220"/>
            <p:cNvSpPr/>
            <p:nvPr/>
          </p:nvSpPr>
          <p:spPr>
            <a:xfrm>
              <a:off x="1388125" y="3536414"/>
              <a:ext cx="539827" cy="980502"/>
            </a:xfrm>
            <a:custGeom>
              <a:avLst/>
              <a:gdLst>
                <a:gd name="connsiteX0" fmla="*/ 0 w 539827"/>
                <a:gd name="connsiteY0" fmla="*/ 0 h 980502"/>
                <a:gd name="connsiteX1" fmla="*/ 154236 w 539827"/>
                <a:gd name="connsiteY1" fmla="*/ 473726 h 980502"/>
                <a:gd name="connsiteX2" fmla="*/ 539827 w 539827"/>
                <a:gd name="connsiteY2" fmla="*/ 980502 h 980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39827" h="980502">
                  <a:moveTo>
                    <a:pt x="0" y="0"/>
                  </a:moveTo>
                  <a:lnTo>
                    <a:pt x="154236" y="473726"/>
                  </a:lnTo>
                  <a:lnTo>
                    <a:pt x="539827" y="980502"/>
                  </a:lnTo>
                </a:path>
              </a:pathLst>
            </a:custGeom>
            <a:ln w="19050">
              <a:solidFill>
                <a:schemeClr val="tx1"/>
              </a:solidFill>
              <a:prstDash val="solid"/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2" name="Freeform 221"/>
            <p:cNvSpPr/>
            <p:nvPr/>
          </p:nvSpPr>
          <p:spPr>
            <a:xfrm>
              <a:off x="1542362" y="4010140"/>
              <a:ext cx="77118" cy="1641513"/>
            </a:xfrm>
            <a:custGeom>
              <a:avLst/>
              <a:gdLst>
                <a:gd name="connsiteX0" fmla="*/ 77118 w 77118"/>
                <a:gd name="connsiteY0" fmla="*/ 1641513 h 1641513"/>
                <a:gd name="connsiteX1" fmla="*/ 0 w 77118"/>
                <a:gd name="connsiteY1" fmla="*/ 0 h 1641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7118" h="1641513">
                  <a:moveTo>
                    <a:pt x="77118" y="1641513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prstDash val="solid"/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3" name="Freeform 222"/>
            <p:cNvSpPr/>
            <p:nvPr/>
          </p:nvSpPr>
          <p:spPr>
            <a:xfrm>
              <a:off x="1608463" y="4693186"/>
              <a:ext cx="958467" cy="947450"/>
            </a:xfrm>
            <a:custGeom>
              <a:avLst/>
              <a:gdLst>
                <a:gd name="connsiteX0" fmla="*/ 0 w 958467"/>
                <a:gd name="connsiteY0" fmla="*/ 947450 h 947450"/>
                <a:gd name="connsiteX1" fmla="*/ 330506 w 958467"/>
                <a:gd name="connsiteY1" fmla="*/ 440674 h 947450"/>
                <a:gd name="connsiteX2" fmla="*/ 958467 w 958467"/>
                <a:gd name="connsiteY2" fmla="*/ 0 h 947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8467" h="947450">
                  <a:moveTo>
                    <a:pt x="0" y="947450"/>
                  </a:moveTo>
                  <a:lnTo>
                    <a:pt x="330506" y="440674"/>
                  </a:lnTo>
                  <a:lnTo>
                    <a:pt x="958467" y="0"/>
                  </a:lnTo>
                </a:path>
              </a:pathLst>
            </a:custGeom>
            <a:ln w="19050">
              <a:solidFill>
                <a:schemeClr val="tx1"/>
              </a:solidFill>
              <a:prstDash val="solid"/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4" name="Freeform 223"/>
            <p:cNvSpPr/>
            <p:nvPr/>
          </p:nvSpPr>
          <p:spPr>
            <a:xfrm>
              <a:off x="1927952" y="4516916"/>
              <a:ext cx="22034" cy="638978"/>
            </a:xfrm>
            <a:custGeom>
              <a:avLst/>
              <a:gdLst>
                <a:gd name="connsiteX0" fmla="*/ 0 w 22034"/>
                <a:gd name="connsiteY0" fmla="*/ 638978 h 638978"/>
                <a:gd name="connsiteX1" fmla="*/ 22034 w 22034"/>
                <a:gd name="connsiteY1" fmla="*/ 0 h 6389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2034" h="638978">
                  <a:moveTo>
                    <a:pt x="0" y="638978"/>
                  </a:moveTo>
                  <a:lnTo>
                    <a:pt x="22034" y="0"/>
                  </a:lnTo>
                </a:path>
              </a:pathLst>
            </a:custGeom>
            <a:ln w="19050">
              <a:solidFill>
                <a:schemeClr val="tx1"/>
              </a:solidFill>
              <a:prstDash val="solid"/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25" name="Rectangle 224"/>
          <p:cNvSpPr/>
          <p:nvPr/>
        </p:nvSpPr>
        <p:spPr>
          <a:xfrm>
            <a:off x="200443" y="943504"/>
            <a:ext cx="4691046" cy="2427657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3548012" y="293586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dirty="0"/>
          </a:p>
        </p:txBody>
      </p:sp>
      <p:sp>
        <p:nvSpPr>
          <p:cNvPr id="230" name="Rectangle 229"/>
          <p:cNvSpPr/>
          <p:nvPr/>
        </p:nvSpPr>
        <p:spPr>
          <a:xfrm>
            <a:off x="1520328" y="3664670"/>
            <a:ext cx="2677098" cy="2427657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1" name="Rectangle 230"/>
          <p:cNvSpPr/>
          <p:nvPr/>
        </p:nvSpPr>
        <p:spPr>
          <a:xfrm>
            <a:off x="4605051" y="3664670"/>
            <a:ext cx="2677098" cy="2427657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883007" y="5673686"/>
            <a:ext cx="1288975" cy="3194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S(</a:t>
            </a:r>
            <a:r>
              <a:rPr lang="el-GR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4 </a:t>
            </a:r>
            <a:endParaRPr lang="en-US" i="1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858439" y="1575412"/>
            <a:ext cx="3833869" cy="11457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         S(</a:t>
            </a:r>
            <a:r>
              <a:rPr lang="el-GR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Approximation factor  =   </a:t>
            </a:r>
            <a:r>
              <a:rPr lang="en-US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__________ </a:t>
            </a:r>
          </a:p>
          <a:p>
            <a:pPr algn="ctr"/>
            <a:r>
              <a:rPr lang="en-US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S(</a:t>
            </a:r>
            <a:r>
              <a:rPr lang="el-GR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ctr"/>
            <a:endParaRPr lang="en-US" i="1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i="1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i="1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875402" y="5772838"/>
            <a:ext cx="1288975" cy="3194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S(</a:t>
            </a:r>
            <a:r>
              <a:rPr lang="el-GR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3 </a:t>
            </a:r>
            <a:endParaRPr lang="en-US" i="1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02720" y="2946879"/>
            <a:ext cx="17172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 plane 3-tree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dirty="0"/>
          </a:p>
        </p:txBody>
      </p:sp>
      <p:sp>
        <p:nvSpPr>
          <p:cNvPr id="69" name="Oval 68"/>
          <p:cNvSpPr>
            <a:spLocks noChangeAspect="1"/>
          </p:cNvSpPr>
          <p:nvPr/>
        </p:nvSpPr>
        <p:spPr>
          <a:xfrm rot="12961659">
            <a:off x="2962551" y="2258238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0" name="Oval 69"/>
          <p:cNvSpPr>
            <a:spLocks noChangeAspect="1"/>
          </p:cNvSpPr>
          <p:nvPr/>
        </p:nvSpPr>
        <p:spPr>
          <a:xfrm rot="12961659">
            <a:off x="4215127" y="1604124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" name="Oval 70"/>
          <p:cNvSpPr>
            <a:spLocks noChangeAspect="1"/>
          </p:cNvSpPr>
          <p:nvPr/>
        </p:nvSpPr>
        <p:spPr>
          <a:xfrm rot="12961659">
            <a:off x="3296800" y="1533118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" name="Oval 71"/>
          <p:cNvSpPr>
            <a:spLocks noChangeAspect="1"/>
          </p:cNvSpPr>
          <p:nvPr/>
        </p:nvSpPr>
        <p:spPr>
          <a:xfrm rot="12961659">
            <a:off x="3645025" y="2702698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3" name="Oval 72"/>
          <p:cNvSpPr>
            <a:spLocks noChangeAspect="1"/>
          </p:cNvSpPr>
          <p:nvPr/>
        </p:nvSpPr>
        <p:spPr>
          <a:xfrm rot="12961659">
            <a:off x="4361358" y="2157134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4" name="Oval 73"/>
          <p:cNvSpPr>
            <a:spLocks noChangeAspect="1"/>
          </p:cNvSpPr>
          <p:nvPr/>
        </p:nvSpPr>
        <p:spPr>
          <a:xfrm rot="12961659">
            <a:off x="3631189" y="2047547"/>
            <a:ext cx="102733" cy="102733"/>
          </a:xfrm>
          <a:prstGeom prst="ellipse">
            <a:avLst/>
          </a:prstGeom>
          <a:solidFill>
            <a:schemeClr val="bg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47556" y="1147157"/>
            <a:ext cx="427164" cy="35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864676" y="2277687"/>
            <a:ext cx="427164" cy="35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3579571" y="1695799"/>
            <a:ext cx="427164" cy="35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4211338" y="1280164"/>
            <a:ext cx="427164" cy="35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3695947" y="2460572"/>
            <a:ext cx="427164" cy="35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277838" y="2194565"/>
            <a:ext cx="427164" cy="35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116536" y="4039986"/>
            <a:ext cx="427164" cy="35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781549" y="4239498"/>
            <a:ext cx="427164" cy="35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881299" y="4921140"/>
            <a:ext cx="427164" cy="35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258741" y="4073237"/>
            <a:ext cx="427164" cy="35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607881" y="4671754"/>
            <a:ext cx="427164" cy="35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624507" y="5386652"/>
            <a:ext cx="427164" cy="35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705148" y="4987645"/>
            <a:ext cx="427164" cy="35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Future Research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25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96417" y="1376615"/>
            <a:ext cx="7590604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Variable embedding: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there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subquadratic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-time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algorithm for testing point-set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     embeddability of plane 3-trees in variable embedding setting?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1-Bend Point-Set Embeddability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Is it always possible to find 1-bend point set </a:t>
            </a:r>
          </a:p>
          <a:p>
            <a:pPr algn="just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embeddings for plane 3-trees? </a:t>
            </a:r>
          </a:p>
          <a:p>
            <a:pPr algn="just"/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Approximation: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Is it possible to approximate point-set embeddability of plane </a:t>
            </a:r>
          </a:p>
          <a:p>
            <a:pPr algn="just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3-trees within a constant factor ?</a:t>
            </a:r>
          </a:p>
          <a:p>
            <a:pPr algn="just"/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2434442" y="2781128"/>
            <a:ext cx="439387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Thank You..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Not Always Embeddable </a:t>
            </a:r>
            <a:endParaRPr lang="en-US" sz="40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460300" y="3575520"/>
            <a:ext cx="1704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 plane graph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3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95" name="Oval 194"/>
          <p:cNvSpPr>
            <a:spLocks noChangeAspect="1"/>
          </p:cNvSpPr>
          <p:nvPr/>
        </p:nvSpPr>
        <p:spPr>
          <a:xfrm rot="15732895">
            <a:off x="5488252" y="3233831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6" name="Oval 195"/>
          <p:cNvSpPr>
            <a:spLocks noChangeAspect="1"/>
          </p:cNvSpPr>
          <p:nvPr/>
        </p:nvSpPr>
        <p:spPr>
          <a:xfrm rot="15732895">
            <a:off x="6343021" y="2487430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7" name="Oval 196"/>
          <p:cNvSpPr>
            <a:spLocks noChangeAspect="1"/>
          </p:cNvSpPr>
          <p:nvPr/>
        </p:nvSpPr>
        <p:spPr>
          <a:xfrm rot="15732895">
            <a:off x="6099814" y="2840332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8" name="Oval 197"/>
          <p:cNvSpPr>
            <a:spLocks noChangeAspect="1"/>
          </p:cNvSpPr>
          <p:nvPr/>
        </p:nvSpPr>
        <p:spPr>
          <a:xfrm rot="15732895">
            <a:off x="7354599" y="3157749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1" name="Oval 200"/>
          <p:cNvSpPr>
            <a:spLocks noChangeAspect="1"/>
          </p:cNvSpPr>
          <p:nvPr/>
        </p:nvSpPr>
        <p:spPr>
          <a:xfrm rot="15732895">
            <a:off x="6323671" y="1824978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2" name="Oval 201"/>
          <p:cNvSpPr>
            <a:spLocks noChangeAspect="1"/>
          </p:cNvSpPr>
          <p:nvPr/>
        </p:nvSpPr>
        <p:spPr>
          <a:xfrm rot="15732895">
            <a:off x="6656210" y="2812898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1815153" y="1009934"/>
            <a:ext cx="5923127" cy="3029804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5722115" y="3602814"/>
            <a:ext cx="1370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 point set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40682" y="2292630"/>
            <a:ext cx="671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Input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7" name="Oval 156"/>
          <p:cNvSpPr>
            <a:spLocks noChangeAspect="1"/>
          </p:cNvSpPr>
          <p:nvPr/>
        </p:nvSpPr>
        <p:spPr>
          <a:xfrm>
            <a:off x="2326632" y="2789610"/>
            <a:ext cx="117409" cy="117409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8" name="Oval 157"/>
          <p:cNvSpPr>
            <a:spLocks noChangeAspect="1"/>
          </p:cNvSpPr>
          <p:nvPr/>
        </p:nvSpPr>
        <p:spPr>
          <a:xfrm>
            <a:off x="2959975" y="1585595"/>
            <a:ext cx="117409" cy="117409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9" name="Oval 158"/>
          <p:cNvSpPr>
            <a:spLocks noChangeAspect="1"/>
          </p:cNvSpPr>
          <p:nvPr/>
        </p:nvSpPr>
        <p:spPr>
          <a:xfrm>
            <a:off x="3722416" y="2690363"/>
            <a:ext cx="117409" cy="117409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0" name="Oval 159"/>
          <p:cNvSpPr>
            <a:spLocks noChangeAspect="1"/>
          </p:cNvSpPr>
          <p:nvPr/>
        </p:nvSpPr>
        <p:spPr>
          <a:xfrm>
            <a:off x="3020348" y="2386550"/>
            <a:ext cx="117409" cy="117409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2083482" y="2586838"/>
            <a:ext cx="313508" cy="275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2831593" y="1285729"/>
            <a:ext cx="313508" cy="275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2480509" y="1985345"/>
            <a:ext cx="313508" cy="275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2831593" y="1285729"/>
            <a:ext cx="313508" cy="275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3725184" y="2684110"/>
            <a:ext cx="313508" cy="275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2955239" y="2474538"/>
            <a:ext cx="313508" cy="275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3406432" y="2087579"/>
            <a:ext cx="313508" cy="275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8" name="Freeform 167"/>
          <p:cNvSpPr/>
          <p:nvPr/>
        </p:nvSpPr>
        <p:spPr>
          <a:xfrm>
            <a:off x="2371056" y="1643759"/>
            <a:ext cx="622337" cy="1190085"/>
          </a:xfrm>
          <a:custGeom>
            <a:avLst/>
            <a:gdLst>
              <a:gd name="connsiteX0" fmla="*/ 0 w 777922"/>
              <a:gd name="connsiteY0" fmla="*/ 1487606 h 1487606"/>
              <a:gd name="connsiteX1" fmla="*/ 163773 w 777922"/>
              <a:gd name="connsiteY1" fmla="*/ 614149 h 1487606"/>
              <a:gd name="connsiteX2" fmla="*/ 777922 w 777922"/>
              <a:gd name="connsiteY2" fmla="*/ 0 h 1487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7922" h="1487606">
                <a:moveTo>
                  <a:pt x="0" y="1487606"/>
                </a:moveTo>
                <a:cubicBezTo>
                  <a:pt x="17059" y="1174844"/>
                  <a:pt x="34119" y="862083"/>
                  <a:pt x="163773" y="614149"/>
                </a:cubicBezTo>
                <a:cubicBezTo>
                  <a:pt x="293427" y="366215"/>
                  <a:pt x="535674" y="183107"/>
                  <a:pt x="777922" y="0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9" name="Freeform 168"/>
          <p:cNvSpPr/>
          <p:nvPr/>
        </p:nvSpPr>
        <p:spPr>
          <a:xfrm>
            <a:off x="3037066" y="1643759"/>
            <a:ext cx="753357" cy="1102739"/>
          </a:xfrm>
          <a:custGeom>
            <a:avLst/>
            <a:gdLst>
              <a:gd name="connsiteX0" fmla="*/ 0 w 941696"/>
              <a:gd name="connsiteY0" fmla="*/ 0 h 1378424"/>
              <a:gd name="connsiteX1" fmla="*/ 736979 w 941696"/>
              <a:gd name="connsiteY1" fmla="*/ 491319 h 1378424"/>
              <a:gd name="connsiteX2" fmla="*/ 941696 w 941696"/>
              <a:gd name="connsiteY2" fmla="*/ 1378424 h 1378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1696" h="1378424">
                <a:moveTo>
                  <a:pt x="0" y="0"/>
                </a:moveTo>
                <a:cubicBezTo>
                  <a:pt x="290015" y="130791"/>
                  <a:pt x="580030" y="261582"/>
                  <a:pt x="736979" y="491319"/>
                </a:cubicBezTo>
                <a:cubicBezTo>
                  <a:pt x="893928" y="721056"/>
                  <a:pt x="917812" y="1049740"/>
                  <a:pt x="941696" y="1378424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0" name="Freeform 169"/>
          <p:cNvSpPr/>
          <p:nvPr/>
        </p:nvSpPr>
        <p:spPr>
          <a:xfrm>
            <a:off x="2392892" y="2779253"/>
            <a:ext cx="1397531" cy="200167"/>
          </a:xfrm>
          <a:custGeom>
            <a:avLst/>
            <a:gdLst>
              <a:gd name="connsiteX0" fmla="*/ 0 w 1746914"/>
              <a:gd name="connsiteY0" fmla="*/ 109182 h 250209"/>
              <a:gd name="connsiteX1" fmla="*/ 859809 w 1746914"/>
              <a:gd name="connsiteY1" fmla="*/ 232012 h 250209"/>
              <a:gd name="connsiteX2" fmla="*/ 1746914 w 1746914"/>
              <a:gd name="connsiteY2" fmla="*/ 0 h 250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46914" h="250209">
                <a:moveTo>
                  <a:pt x="0" y="109182"/>
                </a:moveTo>
                <a:cubicBezTo>
                  <a:pt x="284328" y="179695"/>
                  <a:pt x="568657" y="250209"/>
                  <a:pt x="859809" y="232012"/>
                </a:cubicBezTo>
                <a:cubicBezTo>
                  <a:pt x="1150961" y="213815"/>
                  <a:pt x="1448937" y="106907"/>
                  <a:pt x="1746914" y="0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1" name="Freeform 170"/>
          <p:cNvSpPr/>
          <p:nvPr/>
        </p:nvSpPr>
        <p:spPr>
          <a:xfrm>
            <a:off x="2381974" y="2287934"/>
            <a:ext cx="316628" cy="556828"/>
          </a:xfrm>
          <a:custGeom>
            <a:avLst/>
            <a:gdLst>
              <a:gd name="connsiteX0" fmla="*/ 0 w 395785"/>
              <a:gd name="connsiteY0" fmla="*/ 696035 h 696035"/>
              <a:gd name="connsiteX1" fmla="*/ 395785 w 395785"/>
              <a:gd name="connsiteY1" fmla="*/ 0 h 696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95785" h="696035">
                <a:moveTo>
                  <a:pt x="0" y="696035"/>
                </a:moveTo>
                <a:lnTo>
                  <a:pt x="395785" y="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2" name="Straight Connector 171"/>
          <p:cNvCxnSpPr>
            <a:stCxn id="184" idx="4"/>
          </p:cNvCxnSpPr>
          <p:nvPr/>
        </p:nvCxnSpPr>
        <p:spPr>
          <a:xfrm rot="16200000" flipH="1">
            <a:off x="3378397" y="2334473"/>
            <a:ext cx="418608" cy="40544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Freeform 172"/>
          <p:cNvSpPr/>
          <p:nvPr/>
        </p:nvSpPr>
        <p:spPr>
          <a:xfrm>
            <a:off x="2709520" y="1541856"/>
            <a:ext cx="655093" cy="746078"/>
          </a:xfrm>
          <a:custGeom>
            <a:avLst/>
            <a:gdLst>
              <a:gd name="connsiteX0" fmla="*/ 0 w 818866"/>
              <a:gd name="connsiteY0" fmla="*/ 932597 h 932597"/>
              <a:gd name="connsiteX1" fmla="*/ 395785 w 818866"/>
              <a:gd name="connsiteY1" fmla="*/ 127379 h 932597"/>
              <a:gd name="connsiteX2" fmla="*/ 382137 w 818866"/>
              <a:gd name="connsiteY2" fmla="*/ 168322 h 932597"/>
              <a:gd name="connsiteX3" fmla="*/ 818866 w 818866"/>
              <a:gd name="connsiteY3" fmla="*/ 905301 h 932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8866" h="932597">
                <a:moveTo>
                  <a:pt x="0" y="932597"/>
                </a:moveTo>
                <a:lnTo>
                  <a:pt x="395785" y="127379"/>
                </a:lnTo>
                <a:cubicBezTo>
                  <a:pt x="459474" y="0"/>
                  <a:pt x="311624" y="38668"/>
                  <a:pt x="382137" y="168322"/>
                </a:cubicBezTo>
                <a:cubicBezTo>
                  <a:pt x="452651" y="297976"/>
                  <a:pt x="635758" y="601638"/>
                  <a:pt x="818866" y="905301"/>
                </a:cubicBezTo>
              </a:path>
            </a:pathLst>
          </a:cu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4" name="Freeform 173"/>
          <p:cNvSpPr/>
          <p:nvPr/>
        </p:nvSpPr>
        <p:spPr>
          <a:xfrm>
            <a:off x="2731356" y="2277015"/>
            <a:ext cx="633257" cy="152854"/>
          </a:xfrm>
          <a:custGeom>
            <a:avLst/>
            <a:gdLst>
              <a:gd name="connsiteX0" fmla="*/ 0 w 791571"/>
              <a:gd name="connsiteY0" fmla="*/ 0 h 191068"/>
              <a:gd name="connsiteX1" fmla="*/ 395785 w 791571"/>
              <a:gd name="connsiteY1" fmla="*/ 191068 h 191068"/>
              <a:gd name="connsiteX2" fmla="*/ 791571 w 791571"/>
              <a:gd name="connsiteY2" fmla="*/ 0 h 191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1571" h="191068">
                <a:moveTo>
                  <a:pt x="0" y="0"/>
                </a:moveTo>
                <a:cubicBezTo>
                  <a:pt x="131928" y="95534"/>
                  <a:pt x="263857" y="191068"/>
                  <a:pt x="395785" y="191068"/>
                </a:cubicBezTo>
                <a:cubicBezTo>
                  <a:pt x="527713" y="191068"/>
                  <a:pt x="659642" y="95534"/>
                  <a:pt x="791571" y="0"/>
                </a:cubicBezTo>
              </a:path>
            </a:pathLst>
          </a:cu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1" name="Freeform 180"/>
          <p:cNvSpPr/>
          <p:nvPr/>
        </p:nvSpPr>
        <p:spPr>
          <a:xfrm>
            <a:off x="2392892" y="2380738"/>
            <a:ext cx="1375694" cy="485860"/>
          </a:xfrm>
          <a:custGeom>
            <a:avLst/>
            <a:gdLst>
              <a:gd name="connsiteX0" fmla="*/ 0 w 1719618"/>
              <a:gd name="connsiteY0" fmla="*/ 607325 h 607325"/>
              <a:gd name="connsiteX1" fmla="*/ 832513 w 1719618"/>
              <a:gd name="connsiteY1" fmla="*/ 88710 h 607325"/>
              <a:gd name="connsiteX2" fmla="*/ 859809 w 1719618"/>
              <a:gd name="connsiteY2" fmla="*/ 75062 h 607325"/>
              <a:gd name="connsiteX3" fmla="*/ 1719618 w 1719618"/>
              <a:gd name="connsiteY3" fmla="*/ 457200 h 607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618" h="607325">
                <a:moveTo>
                  <a:pt x="0" y="607325"/>
                </a:moveTo>
                <a:lnTo>
                  <a:pt x="832513" y="88710"/>
                </a:lnTo>
                <a:cubicBezTo>
                  <a:pt x="975815" y="0"/>
                  <a:pt x="711958" y="13647"/>
                  <a:pt x="859809" y="75062"/>
                </a:cubicBezTo>
                <a:cubicBezTo>
                  <a:pt x="1007660" y="136477"/>
                  <a:pt x="1363639" y="296838"/>
                  <a:pt x="1719618" y="457200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82" name="Straight Connector 181"/>
          <p:cNvCxnSpPr>
            <a:stCxn id="181" idx="1"/>
            <a:endCxn id="173" idx="1"/>
          </p:cNvCxnSpPr>
          <p:nvPr/>
        </p:nvCxnSpPr>
        <p:spPr>
          <a:xfrm flipH="1" flipV="1">
            <a:off x="3026148" y="1643759"/>
            <a:ext cx="32754" cy="80794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Oval 183"/>
          <p:cNvSpPr>
            <a:spLocks noChangeAspect="1"/>
          </p:cNvSpPr>
          <p:nvPr/>
        </p:nvSpPr>
        <p:spPr>
          <a:xfrm>
            <a:off x="3326275" y="2210482"/>
            <a:ext cx="117409" cy="117409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5" name="Oval 184"/>
          <p:cNvSpPr>
            <a:spLocks noChangeAspect="1"/>
          </p:cNvSpPr>
          <p:nvPr/>
        </p:nvSpPr>
        <p:spPr>
          <a:xfrm>
            <a:off x="2662070" y="2223218"/>
            <a:ext cx="117409" cy="117409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40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Always Embeddable </a:t>
            </a:r>
            <a:endParaRPr lang="en-US" sz="40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460300" y="3575520"/>
            <a:ext cx="1704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 plane graph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4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95" name="Oval 194"/>
          <p:cNvSpPr>
            <a:spLocks noChangeAspect="1"/>
          </p:cNvSpPr>
          <p:nvPr/>
        </p:nvSpPr>
        <p:spPr>
          <a:xfrm rot="15732895">
            <a:off x="5488252" y="3233831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6" name="Oval 195"/>
          <p:cNvSpPr>
            <a:spLocks noChangeAspect="1"/>
          </p:cNvSpPr>
          <p:nvPr/>
        </p:nvSpPr>
        <p:spPr>
          <a:xfrm rot="15732895">
            <a:off x="6343021" y="2487430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7" name="Oval 196"/>
          <p:cNvSpPr>
            <a:spLocks noChangeAspect="1"/>
          </p:cNvSpPr>
          <p:nvPr/>
        </p:nvSpPr>
        <p:spPr>
          <a:xfrm rot="15732895">
            <a:off x="6099814" y="2840332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8" name="Oval 197"/>
          <p:cNvSpPr>
            <a:spLocks noChangeAspect="1"/>
          </p:cNvSpPr>
          <p:nvPr/>
        </p:nvSpPr>
        <p:spPr>
          <a:xfrm rot="15732895">
            <a:off x="7354599" y="3157749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1" name="Oval 200"/>
          <p:cNvSpPr>
            <a:spLocks noChangeAspect="1"/>
          </p:cNvSpPr>
          <p:nvPr/>
        </p:nvSpPr>
        <p:spPr>
          <a:xfrm rot="15732895">
            <a:off x="6323671" y="1824978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2" name="Oval 201"/>
          <p:cNvSpPr>
            <a:spLocks noChangeAspect="1"/>
          </p:cNvSpPr>
          <p:nvPr/>
        </p:nvSpPr>
        <p:spPr>
          <a:xfrm rot="15732895">
            <a:off x="6656210" y="2812898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1815153" y="1009934"/>
            <a:ext cx="5923127" cy="3029804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5722115" y="3602814"/>
            <a:ext cx="1370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 point set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40682" y="2292630"/>
            <a:ext cx="671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Input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 rot="15732895">
            <a:off x="1218777" y="5760941"/>
            <a:ext cx="120209" cy="12018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 rot="15732895">
            <a:off x="2073546" y="5014540"/>
            <a:ext cx="120209" cy="12018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 rot="15732895">
            <a:off x="1830339" y="5367442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 rot="15732895">
            <a:off x="3085124" y="5684859"/>
            <a:ext cx="120209" cy="12018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 rot="15732895">
            <a:off x="2054196" y="4352088"/>
            <a:ext cx="120209" cy="12018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 rot="15732895">
            <a:off x="2386735" y="5340008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2" name="Oval 141"/>
          <p:cNvSpPr>
            <a:spLocks noChangeAspect="1"/>
          </p:cNvSpPr>
          <p:nvPr/>
        </p:nvSpPr>
        <p:spPr>
          <a:xfrm rot="15732895">
            <a:off x="4166694" y="5747293"/>
            <a:ext cx="120209" cy="12018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3" name="Oval 142"/>
          <p:cNvSpPr>
            <a:spLocks noChangeAspect="1"/>
          </p:cNvSpPr>
          <p:nvPr/>
        </p:nvSpPr>
        <p:spPr>
          <a:xfrm rot="15732895">
            <a:off x="5021463" y="5000892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4" name="Oval 143"/>
          <p:cNvSpPr>
            <a:spLocks noChangeAspect="1"/>
          </p:cNvSpPr>
          <p:nvPr/>
        </p:nvSpPr>
        <p:spPr>
          <a:xfrm rot="15732895">
            <a:off x="4778256" y="5353794"/>
            <a:ext cx="120209" cy="12018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5" name="Oval 144"/>
          <p:cNvSpPr>
            <a:spLocks noChangeAspect="1"/>
          </p:cNvSpPr>
          <p:nvPr/>
        </p:nvSpPr>
        <p:spPr>
          <a:xfrm rot="15732895">
            <a:off x="6033041" y="5671211"/>
            <a:ext cx="120209" cy="12018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6" name="Oval 145"/>
          <p:cNvSpPr>
            <a:spLocks noChangeAspect="1"/>
          </p:cNvSpPr>
          <p:nvPr/>
        </p:nvSpPr>
        <p:spPr>
          <a:xfrm rot="15732895">
            <a:off x="5002113" y="4338440"/>
            <a:ext cx="120209" cy="12018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7" name="Oval 146"/>
          <p:cNvSpPr>
            <a:spLocks noChangeAspect="1"/>
          </p:cNvSpPr>
          <p:nvPr/>
        </p:nvSpPr>
        <p:spPr>
          <a:xfrm rot="15732895">
            <a:off x="5334652" y="5326360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9" name="Oval 148"/>
          <p:cNvSpPr>
            <a:spLocks noChangeAspect="1"/>
          </p:cNvSpPr>
          <p:nvPr/>
        </p:nvSpPr>
        <p:spPr>
          <a:xfrm rot="15732895">
            <a:off x="6841655" y="5760941"/>
            <a:ext cx="120209" cy="12018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0" name="Oval 149"/>
          <p:cNvSpPr>
            <a:spLocks noChangeAspect="1"/>
          </p:cNvSpPr>
          <p:nvPr/>
        </p:nvSpPr>
        <p:spPr>
          <a:xfrm rot="15732895">
            <a:off x="7696424" y="5014540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1" name="Oval 150"/>
          <p:cNvSpPr>
            <a:spLocks noChangeAspect="1"/>
          </p:cNvSpPr>
          <p:nvPr/>
        </p:nvSpPr>
        <p:spPr>
          <a:xfrm rot="15732895">
            <a:off x="7453217" y="5367442"/>
            <a:ext cx="120209" cy="120181"/>
          </a:xfrm>
          <a:prstGeom prst="ellipse">
            <a:avLst/>
          </a:prstGeom>
          <a:noFill/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2" name="Oval 151"/>
          <p:cNvSpPr>
            <a:spLocks noChangeAspect="1"/>
          </p:cNvSpPr>
          <p:nvPr/>
        </p:nvSpPr>
        <p:spPr>
          <a:xfrm rot="15732895">
            <a:off x="8708002" y="5684859"/>
            <a:ext cx="120209" cy="12018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3" name="Oval 152"/>
          <p:cNvSpPr>
            <a:spLocks noChangeAspect="1"/>
          </p:cNvSpPr>
          <p:nvPr/>
        </p:nvSpPr>
        <p:spPr>
          <a:xfrm rot="15732895">
            <a:off x="7677074" y="4352088"/>
            <a:ext cx="120209" cy="12018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4" name="Oval 153"/>
          <p:cNvSpPr>
            <a:spLocks noChangeAspect="1"/>
          </p:cNvSpPr>
          <p:nvPr/>
        </p:nvSpPr>
        <p:spPr>
          <a:xfrm rot="15732895">
            <a:off x="8009613" y="5340008"/>
            <a:ext cx="120209" cy="12018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1269242" y="4394579"/>
            <a:ext cx="1869743" cy="1433015"/>
          </a:xfrm>
          <a:custGeom>
            <a:avLst/>
            <a:gdLst>
              <a:gd name="connsiteX0" fmla="*/ 846161 w 1869743"/>
              <a:gd name="connsiteY0" fmla="*/ 0 h 1433015"/>
              <a:gd name="connsiteX1" fmla="*/ 0 w 1869743"/>
              <a:gd name="connsiteY1" fmla="*/ 1433015 h 1433015"/>
              <a:gd name="connsiteX2" fmla="*/ 1869743 w 1869743"/>
              <a:gd name="connsiteY2" fmla="*/ 1364776 h 1433015"/>
              <a:gd name="connsiteX3" fmla="*/ 846161 w 1869743"/>
              <a:gd name="connsiteY3" fmla="*/ 0 h 1433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69743" h="1433015">
                <a:moveTo>
                  <a:pt x="846161" y="0"/>
                </a:moveTo>
                <a:lnTo>
                  <a:pt x="0" y="1433015"/>
                </a:lnTo>
                <a:lnTo>
                  <a:pt x="1869743" y="1364776"/>
                </a:lnTo>
                <a:lnTo>
                  <a:pt x="846161" y="0"/>
                </a:lnTo>
                <a:close/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8" name="Freeform 57"/>
          <p:cNvSpPr/>
          <p:nvPr/>
        </p:nvSpPr>
        <p:spPr>
          <a:xfrm>
            <a:off x="4217159" y="4394579"/>
            <a:ext cx="1869743" cy="1433015"/>
          </a:xfrm>
          <a:custGeom>
            <a:avLst/>
            <a:gdLst>
              <a:gd name="connsiteX0" fmla="*/ 846161 w 1869743"/>
              <a:gd name="connsiteY0" fmla="*/ 0 h 1433015"/>
              <a:gd name="connsiteX1" fmla="*/ 0 w 1869743"/>
              <a:gd name="connsiteY1" fmla="*/ 1433015 h 1433015"/>
              <a:gd name="connsiteX2" fmla="*/ 1869743 w 1869743"/>
              <a:gd name="connsiteY2" fmla="*/ 1364776 h 1433015"/>
              <a:gd name="connsiteX3" fmla="*/ 846161 w 1869743"/>
              <a:gd name="connsiteY3" fmla="*/ 0 h 1433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69743" h="1433015">
                <a:moveTo>
                  <a:pt x="846161" y="0"/>
                </a:moveTo>
                <a:lnTo>
                  <a:pt x="0" y="1433015"/>
                </a:lnTo>
                <a:lnTo>
                  <a:pt x="1869743" y="1364776"/>
                </a:lnTo>
                <a:lnTo>
                  <a:pt x="846161" y="0"/>
                </a:lnTo>
                <a:close/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9" name="Freeform 58"/>
          <p:cNvSpPr/>
          <p:nvPr/>
        </p:nvSpPr>
        <p:spPr>
          <a:xfrm>
            <a:off x="6892120" y="4394579"/>
            <a:ext cx="1869743" cy="1433015"/>
          </a:xfrm>
          <a:custGeom>
            <a:avLst/>
            <a:gdLst>
              <a:gd name="connsiteX0" fmla="*/ 846161 w 1869743"/>
              <a:gd name="connsiteY0" fmla="*/ 0 h 1433015"/>
              <a:gd name="connsiteX1" fmla="*/ 0 w 1869743"/>
              <a:gd name="connsiteY1" fmla="*/ 1433015 h 1433015"/>
              <a:gd name="connsiteX2" fmla="*/ 1869743 w 1869743"/>
              <a:gd name="connsiteY2" fmla="*/ 1364776 h 1433015"/>
              <a:gd name="connsiteX3" fmla="*/ 846161 w 1869743"/>
              <a:gd name="connsiteY3" fmla="*/ 0 h 1433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69743" h="1433015">
                <a:moveTo>
                  <a:pt x="846161" y="0"/>
                </a:moveTo>
                <a:lnTo>
                  <a:pt x="0" y="1433015"/>
                </a:lnTo>
                <a:lnTo>
                  <a:pt x="1869743" y="1364776"/>
                </a:lnTo>
                <a:lnTo>
                  <a:pt x="846161" y="0"/>
                </a:lnTo>
                <a:close/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1" name="Straight Connector 60"/>
          <p:cNvCxnSpPr>
            <a:stCxn id="57" idx="1"/>
            <a:endCxn id="135" idx="0"/>
          </p:cNvCxnSpPr>
          <p:nvPr/>
        </p:nvCxnSpPr>
        <p:spPr>
          <a:xfrm flipV="1">
            <a:off x="1269242" y="5082770"/>
            <a:ext cx="804872" cy="7448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Group 108"/>
          <p:cNvGrpSpPr>
            <a:grpSpLocks noChangeAspect="1"/>
          </p:cNvGrpSpPr>
          <p:nvPr/>
        </p:nvGrpSpPr>
        <p:grpSpPr>
          <a:xfrm>
            <a:off x="2083482" y="1285729"/>
            <a:ext cx="1955210" cy="1693691"/>
            <a:chOff x="2083482" y="1285728"/>
            <a:chExt cx="2444013" cy="2117114"/>
          </a:xfrm>
        </p:grpSpPr>
        <p:sp>
          <p:nvSpPr>
            <p:cNvPr id="175" name="Oval 174"/>
            <p:cNvSpPr>
              <a:spLocks noChangeAspect="1"/>
            </p:cNvSpPr>
            <p:nvPr/>
          </p:nvSpPr>
          <p:spPr>
            <a:xfrm>
              <a:off x="2387420" y="3165579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76" name="Oval 175"/>
            <p:cNvSpPr>
              <a:spLocks noChangeAspect="1"/>
            </p:cNvSpPr>
            <p:nvPr/>
          </p:nvSpPr>
          <p:spPr>
            <a:xfrm>
              <a:off x="3179098" y="1660561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79" name="Oval 178"/>
            <p:cNvSpPr>
              <a:spLocks noChangeAspect="1"/>
            </p:cNvSpPr>
            <p:nvPr/>
          </p:nvSpPr>
          <p:spPr>
            <a:xfrm>
              <a:off x="4132150" y="3041521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90" name="Oval 189"/>
            <p:cNvSpPr>
              <a:spLocks noChangeAspect="1"/>
            </p:cNvSpPr>
            <p:nvPr/>
          </p:nvSpPr>
          <p:spPr>
            <a:xfrm>
              <a:off x="3254565" y="2661755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083482" y="2912114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018621" y="1285728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579766" y="2160248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018621" y="1285728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4135610" y="3033705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173178" y="2771740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3737170" y="2288040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8" name="Freeform 97"/>
            <p:cNvSpPr/>
            <p:nvPr/>
          </p:nvSpPr>
          <p:spPr>
            <a:xfrm>
              <a:off x="2442949" y="1733266"/>
              <a:ext cx="777922" cy="1487606"/>
            </a:xfrm>
            <a:custGeom>
              <a:avLst/>
              <a:gdLst>
                <a:gd name="connsiteX0" fmla="*/ 0 w 777922"/>
                <a:gd name="connsiteY0" fmla="*/ 1487606 h 1487606"/>
                <a:gd name="connsiteX1" fmla="*/ 163773 w 777922"/>
                <a:gd name="connsiteY1" fmla="*/ 614149 h 1487606"/>
                <a:gd name="connsiteX2" fmla="*/ 777922 w 777922"/>
                <a:gd name="connsiteY2" fmla="*/ 0 h 1487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77922" h="1487606">
                  <a:moveTo>
                    <a:pt x="0" y="1487606"/>
                  </a:moveTo>
                  <a:cubicBezTo>
                    <a:pt x="17059" y="1174844"/>
                    <a:pt x="34119" y="862083"/>
                    <a:pt x="163773" y="614149"/>
                  </a:cubicBezTo>
                  <a:cubicBezTo>
                    <a:pt x="293427" y="366215"/>
                    <a:pt x="535674" y="183107"/>
                    <a:pt x="777922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>
              <a:off x="3275462" y="1733266"/>
              <a:ext cx="941696" cy="1378424"/>
            </a:xfrm>
            <a:custGeom>
              <a:avLst/>
              <a:gdLst>
                <a:gd name="connsiteX0" fmla="*/ 0 w 941696"/>
                <a:gd name="connsiteY0" fmla="*/ 0 h 1378424"/>
                <a:gd name="connsiteX1" fmla="*/ 736979 w 941696"/>
                <a:gd name="connsiteY1" fmla="*/ 491319 h 1378424"/>
                <a:gd name="connsiteX2" fmla="*/ 941696 w 941696"/>
                <a:gd name="connsiteY2" fmla="*/ 1378424 h 1378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41696" h="1378424">
                  <a:moveTo>
                    <a:pt x="0" y="0"/>
                  </a:moveTo>
                  <a:cubicBezTo>
                    <a:pt x="290015" y="130791"/>
                    <a:pt x="580030" y="261582"/>
                    <a:pt x="736979" y="491319"/>
                  </a:cubicBezTo>
                  <a:cubicBezTo>
                    <a:pt x="893928" y="721056"/>
                    <a:pt x="917812" y="1049740"/>
                    <a:pt x="941696" y="1378424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>
              <a:off x="2470244" y="3152633"/>
              <a:ext cx="1746914" cy="250209"/>
            </a:xfrm>
            <a:custGeom>
              <a:avLst/>
              <a:gdLst>
                <a:gd name="connsiteX0" fmla="*/ 0 w 1746914"/>
                <a:gd name="connsiteY0" fmla="*/ 109182 h 250209"/>
                <a:gd name="connsiteX1" fmla="*/ 859809 w 1746914"/>
                <a:gd name="connsiteY1" fmla="*/ 232012 h 250209"/>
                <a:gd name="connsiteX2" fmla="*/ 1746914 w 1746914"/>
                <a:gd name="connsiteY2" fmla="*/ 0 h 250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46914" h="250209">
                  <a:moveTo>
                    <a:pt x="0" y="109182"/>
                  </a:moveTo>
                  <a:cubicBezTo>
                    <a:pt x="284328" y="179695"/>
                    <a:pt x="568657" y="250209"/>
                    <a:pt x="859809" y="232012"/>
                  </a:cubicBezTo>
                  <a:cubicBezTo>
                    <a:pt x="1150961" y="213815"/>
                    <a:pt x="1448937" y="106907"/>
                    <a:pt x="1746914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31" name="Freeform 130"/>
            <p:cNvSpPr/>
            <p:nvPr/>
          </p:nvSpPr>
          <p:spPr>
            <a:xfrm>
              <a:off x="2456597" y="2538484"/>
              <a:ext cx="395785" cy="696035"/>
            </a:xfrm>
            <a:custGeom>
              <a:avLst/>
              <a:gdLst>
                <a:gd name="connsiteX0" fmla="*/ 0 w 395785"/>
                <a:gd name="connsiteY0" fmla="*/ 696035 h 696035"/>
                <a:gd name="connsiteX1" fmla="*/ 395785 w 395785"/>
                <a:gd name="connsiteY1" fmla="*/ 0 h 696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5785" h="696035">
                  <a:moveTo>
                    <a:pt x="0" y="696035"/>
                  </a:moveTo>
                  <a:lnTo>
                    <a:pt x="395785" y="0"/>
                  </a:lnTo>
                </a:path>
              </a:pathLst>
            </a:custGeom>
            <a:ln w="25400">
              <a:solidFill>
                <a:schemeClr val="tx1"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33" name="Straight Connector 132"/>
            <p:cNvCxnSpPr>
              <a:stCxn id="183" idx="4"/>
            </p:cNvCxnSpPr>
            <p:nvPr/>
          </p:nvCxnSpPr>
          <p:spPr>
            <a:xfrm rot="16200000" flipH="1">
              <a:off x="3702126" y="2596658"/>
              <a:ext cx="523260" cy="506804"/>
            </a:xfrm>
            <a:prstGeom prst="line">
              <a:avLst/>
            </a:prstGeom>
            <a:ln w="25400">
              <a:solidFill>
                <a:schemeClr val="tx1"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Freeform 62"/>
            <p:cNvSpPr/>
            <p:nvPr/>
          </p:nvSpPr>
          <p:spPr>
            <a:xfrm>
              <a:off x="2866030" y="1605887"/>
              <a:ext cx="818866" cy="932597"/>
            </a:xfrm>
            <a:custGeom>
              <a:avLst/>
              <a:gdLst>
                <a:gd name="connsiteX0" fmla="*/ 0 w 818866"/>
                <a:gd name="connsiteY0" fmla="*/ 932597 h 932597"/>
                <a:gd name="connsiteX1" fmla="*/ 395785 w 818866"/>
                <a:gd name="connsiteY1" fmla="*/ 127379 h 932597"/>
                <a:gd name="connsiteX2" fmla="*/ 382137 w 818866"/>
                <a:gd name="connsiteY2" fmla="*/ 168322 h 932597"/>
                <a:gd name="connsiteX3" fmla="*/ 818866 w 818866"/>
                <a:gd name="connsiteY3" fmla="*/ 905301 h 932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8866" h="932597">
                  <a:moveTo>
                    <a:pt x="0" y="932597"/>
                  </a:moveTo>
                  <a:lnTo>
                    <a:pt x="395785" y="127379"/>
                  </a:lnTo>
                  <a:cubicBezTo>
                    <a:pt x="459474" y="0"/>
                    <a:pt x="311624" y="38668"/>
                    <a:pt x="382137" y="168322"/>
                  </a:cubicBezTo>
                  <a:cubicBezTo>
                    <a:pt x="452651" y="297976"/>
                    <a:pt x="635758" y="601638"/>
                    <a:pt x="818866" y="905301"/>
                  </a:cubicBezTo>
                </a:path>
              </a:pathLst>
            </a:custGeom>
            <a:ln w="25400">
              <a:solidFill>
                <a:schemeClr val="tx1">
                  <a:alpha val="48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Freeform 63"/>
            <p:cNvSpPr/>
            <p:nvPr/>
          </p:nvSpPr>
          <p:spPr>
            <a:xfrm>
              <a:off x="2893325" y="2524836"/>
              <a:ext cx="791571" cy="191068"/>
            </a:xfrm>
            <a:custGeom>
              <a:avLst/>
              <a:gdLst>
                <a:gd name="connsiteX0" fmla="*/ 0 w 791571"/>
                <a:gd name="connsiteY0" fmla="*/ 0 h 191068"/>
                <a:gd name="connsiteX1" fmla="*/ 395785 w 791571"/>
                <a:gd name="connsiteY1" fmla="*/ 191068 h 191068"/>
                <a:gd name="connsiteX2" fmla="*/ 791571 w 791571"/>
                <a:gd name="connsiteY2" fmla="*/ 0 h 191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91571" h="191068">
                  <a:moveTo>
                    <a:pt x="0" y="0"/>
                  </a:moveTo>
                  <a:cubicBezTo>
                    <a:pt x="131928" y="95534"/>
                    <a:pt x="263857" y="191068"/>
                    <a:pt x="395785" y="191068"/>
                  </a:cubicBezTo>
                  <a:cubicBezTo>
                    <a:pt x="527713" y="191068"/>
                    <a:pt x="659642" y="95534"/>
                    <a:pt x="791571" y="0"/>
                  </a:cubicBezTo>
                </a:path>
              </a:pathLst>
            </a:custGeom>
            <a:ln w="25400">
              <a:solidFill>
                <a:schemeClr val="tx1">
                  <a:alpha val="48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2470245" y="2654490"/>
              <a:ext cx="1719618" cy="607325"/>
            </a:xfrm>
            <a:custGeom>
              <a:avLst/>
              <a:gdLst>
                <a:gd name="connsiteX0" fmla="*/ 0 w 1719618"/>
                <a:gd name="connsiteY0" fmla="*/ 607325 h 607325"/>
                <a:gd name="connsiteX1" fmla="*/ 832513 w 1719618"/>
                <a:gd name="connsiteY1" fmla="*/ 88710 h 607325"/>
                <a:gd name="connsiteX2" fmla="*/ 859809 w 1719618"/>
                <a:gd name="connsiteY2" fmla="*/ 75062 h 607325"/>
                <a:gd name="connsiteX3" fmla="*/ 1719618 w 1719618"/>
                <a:gd name="connsiteY3" fmla="*/ 457200 h 607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9618" h="607325">
                  <a:moveTo>
                    <a:pt x="0" y="607325"/>
                  </a:moveTo>
                  <a:lnTo>
                    <a:pt x="832513" y="88710"/>
                  </a:lnTo>
                  <a:cubicBezTo>
                    <a:pt x="975815" y="0"/>
                    <a:pt x="711958" y="13647"/>
                    <a:pt x="859809" y="75062"/>
                  </a:cubicBezTo>
                  <a:cubicBezTo>
                    <a:pt x="1007660" y="136477"/>
                    <a:pt x="1363639" y="296838"/>
                    <a:pt x="1719618" y="45720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cxnSp>
          <p:nvCxnSpPr>
            <p:cNvPr id="67" name="Straight Connector 66"/>
            <p:cNvCxnSpPr>
              <a:stCxn id="65" idx="1"/>
              <a:endCxn id="63" idx="1"/>
            </p:cNvCxnSpPr>
            <p:nvPr/>
          </p:nvCxnSpPr>
          <p:spPr>
            <a:xfrm flipH="1" flipV="1">
              <a:off x="3261815" y="1733266"/>
              <a:ext cx="40943" cy="100993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Oval 182"/>
            <p:cNvSpPr>
              <a:spLocks noChangeAspect="1"/>
            </p:cNvSpPr>
            <p:nvPr/>
          </p:nvSpPr>
          <p:spPr>
            <a:xfrm>
              <a:off x="3636973" y="2441669"/>
              <a:ext cx="146761" cy="14676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 cap="rnd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97" name="Oval 96"/>
            <p:cNvSpPr>
              <a:spLocks noChangeAspect="1"/>
            </p:cNvSpPr>
            <p:nvPr/>
          </p:nvSpPr>
          <p:spPr>
            <a:xfrm>
              <a:off x="2806717" y="2457589"/>
              <a:ext cx="146761" cy="14676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 cap="rnd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cxnSp>
        <p:nvCxnSpPr>
          <p:cNvPr id="70" name="Straight Connector 69"/>
          <p:cNvCxnSpPr>
            <a:stCxn id="57" idx="0"/>
            <a:endCxn id="135" idx="6"/>
          </p:cNvCxnSpPr>
          <p:nvPr/>
        </p:nvCxnSpPr>
        <p:spPr>
          <a:xfrm>
            <a:off x="2115403" y="4394579"/>
            <a:ext cx="10106" cy="6205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135" idx="4"/>
            <a:endCxn id="57" idx="2"/>
          </p:cNvCxnSpPr>
          <p:nvPr/>
        </p:nvCxnSpPr>
        <p:spPr>
          <a:xfrm>
            <a:off x="2193187" y="5066490"/>
            <a:ext cx="945798" cy="69286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58" idx="1"/>
            <a:endCxn id="144" idx="1"/>
          </p:cNvCxnSpPr>
          <p:nvPr/>
        </p:nvCxnSpPr>
        <p:spPr>
          <a:xfrm flipV="1">
            <a:off x="4217159" y="5461749"/>
            <a:ext cx="584860" cy="3658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58" idx="0"/>
            <a:endCxn id="144" idx="6"/>
          </p:cNvCxnSpPr>
          <p:nvPr/>
        </p:nvCxnSpPr>
        <p:spPr>
          <a:xfrm flipH="1">
            <a:off x="4830219" y="4394579"/>
            <a:ext cx="233101" cy="95975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144" idx="3"/>
            <a:endCxn id="58" idx="2"/>
          </p:cNvCxnSpPr>
          <p:nvPr/>
        </p:nvCxnSpPr>
        <p:spPr>
          <a:xfrm>
            <a:off x="4886216" y="5450238"/>
            <a:ext cx="1200686" cy="3091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59" idx="1"/>
            <a:endCxn id="154" idx="1"/>
          </p:cNvCxnSpPr>
          <p:nvPr/>
        </p:nvCxnSpPr>
        <p:spPr>
          <a:xfrm flipV="1">
            <a:off x="6892120" y="5447963"/>
            <a:ext cx="1141256" cy="3796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59" idx="0"/>
            <a:endCxn id="154" idx="6"/>
          </p:cNvCxnSpPr>
          <p:nvPr/>
        </p:nvCxnSpPr>
        <p:spPr>
          <a:xfrm>
            <a:off x="7738281" y="4394579"/>
            <a:ext cx="323295" cy="94596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54" idx="3"/>
            <a:endCxn id="59" idx="2"/>
          </p:cNvCxnSpPr>
          <p:nvPr/>
        </p:nvCxnSpPr>
        <p:spPr>
          <a:xfrm>
            <a:off x="8117573" y="5436452"/>
            <a:ext cx="644290" cy="32290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3133622" y="5394985"/>
            <a:ext cx="313508" cy="275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687242" y="4235529"/>
            <a:ext cx="313508" cy="275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984752" y="5479958"/>
            <a:ext cx="313508" cy="275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059702" y="5411610"/>
            <a:ext cx="313508" cy="275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613322" y="4252154"/>
            <a:ext cx="313508" cy="275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3910832" y="5496583"/>
            <a:ext cx="313508" cy="275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747367" y="5394985"/>
            <a:ext cx="313508" cy="275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300987" y="4235529"/>
            <a:ext cx="313508" cy="275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598497" y="5479958"/>
            <a:ext cx="313508" cy="275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110112" y="4771620"/>
            <a:ext cx="313508" cy="275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703683" y="5486514"/>
            <a:ext cx="313508" cy="275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7729515" y="5170630"/>
            <a:ext cx="313508" cy="275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" name="Group 198"/>
          <p:cNvGrpSpPr/>
          <p:nvPr/>
        </p:nvGrpSpPr>
        <p:grpSpPr>
          <a:xfrm>
            <a:off x="221995" y="2361065"/>
            <a:ext cx="8799173" cy="1792956"/>
            <a:chOff x="235643" y="2647673"/>
            <a:chExt cx="8799173" cy="1792956"/>
          </a:xfrm>
        </p:grpSpPr>
        <p:grpSp>
          <p:nvGrpSpPr>
            <p:cNvPr id="192" name="Group 191"/>
            <p:cNvGrpSpPr>
              <a:grpSpLocks noChangeAspect="1"/>
            </p:cNvGrpSpPr>
            <p:nvPr/>
          </p:nvGrpSpPr>
          <p:grpSpPr>
            <a:xfrm>
              <a:off x="2059299" y="3360322"/>
              <a:ext cx="788889" cy="692772"/>
              <a:chOff x="1936471" y="3251140"/>
              <a:chExt cx="986111" cy="865965"/>
            </a:xfrm>
          </p:grpSpPr>
          <p:sp>
            <p:nvSpPr>
              <p:cNvPr id="202" name="Oval 201"/>
              <p:cNvSpPr>
                <a:spLocks noChangeAspect="1"/>
              </p:cNvSpPr>
              <p:nvPr/>
            </p:nvSpPr>
            <p:spPr>
              <a:xfrm rot="12961659">
                <a:off x="1963868" y="3443997"/>
                <a:ext cx="146761" cy="146761"/>
              </a:xfrm>
              <a:prstGeom prst="ellipse">
                <a:avLst/>
              </a:prstGeom>
              <a:noFill/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203" name="Oval 202"/>
              <p:cNvSpPr>
                <a:spLocks noChangeAspect="1"/>
              </p:cNvSpPr>
              <p:nvPr/>
            </p:nvSpPr>
            <p:spPr>
              <a:xfrm rot="12961659">
                <a:off x="2370284" y="3595103"/>
                <a:ext cx="146761" cy="146761"/>
              </a:xfrm>
              <a:prstGeom prst="ellipse">
                <a:avLst/>
              </a:prstGeom>
              <a:noFill/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204" name="Oval 203"/>
              <p:cNvSpPr>
                <a:spLocks noChangeAspect="1"/>
              </p:cNvSpPr>
              <p:nvPr/>
            </p:nvSpPr>
            <p:spPr>
              <a:xfrm rot="12961659">
                <a:off x="2325413" y="3251140"/>
                <a:ext cx="146761" cy="146761"/>
              </a:xfrm>
              <a:prstGeom prst="ellipse">
                <a:avLst/>
              </a:prstGeom>
              <a:noFill/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205" name="Oval 204"/>
              <p:cNvSpPr>
                <a:spLocks noChangeAspect="1"/>
              </p:cNvSpPr>
              <p:nvPr/>
            </p:nvSpPr>
            <p:spPr>
              <a:xfrm rot="12961659">
                <a:off x="2537160" y="3970344"/>
                <a:ext cx="146761" cy="146761"/>
              </a:xfrm>
              <a:prstGeom prst="ellipse">
                <a:avLst/>
              </a:prstGeom>
              <a:noFill/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206" name="Oval 205"/>
              <p:cNvSpPr>
                <a:spLocks noChangeAspect="1"/>
              </p:cNvSpPr>
              <p:nvPr/>
            </p:nvSpPr>
            <p:spPr>
              <a:xfrm rot="12961659">
                <a:off x="2775821" y="3547611"/>
                <a:ext cx="146761" cy="146761"/>
              </a:xfrm>
              <a:prstGeom prst="ellipse">
                <a:avLst/>
              </a:prstGeom>
              <a:noFill/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207" name="Oval 206"/>
              <p:cNvSpPr>
                <a:spLocks noChangeAspect="1"/>
              </p:cNvSpPr>
              <p:nvPr/>
            </p:nvSpPr>
            <p:spPr>
              <a:xfrm rot="12961659">
                <a:off x="1936471" y="3942991"/>
                <a:ext cx="146761" cy="146761"/>
              </a:xfrm>
              <a:prstGeom prst="ellipse">
                <a:avLst/>
              </a:prstGeom>
              <a:noFill/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p:grpSp>
        <p:sp>
          <p:nvSpPr>
            <p:cNvPr id="231" name="Rectangle 230"/>
            <p:cNvSpPr/>
            <p:nvPr/>
          </p:nvSpPr>
          <p:spPr>
            <a:xfrm>
              <a:off x="5203793" y="2647673"/>
              <a:ext cx="3831023" cy="17929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Plane 3-trees</a:t>
              </a:r>
            </a:p>
            <a:p>
              <a:endParaRPr lang="en-US" sz="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Nishat et al.(2010)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O(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n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2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)</a:t>
              </a:r>
              <a:endParaRPr lang="en-US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Moosa &amp; Rahman(2011)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 </a:t>
              </a: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O(</a:t>
              </a:r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baseline="30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4/3 + ɛ</a:t>
              </a: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</a:t>
              </a:r>
            </a:p>
            <a:p>
              <a:r>
                <a:rPr lang="en-US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This Presentation  O(</a:t>
              </a:r>
              <a:r>
                <a:rPr lang="en-US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n</a:t>
              </a:r>
              <a:r>
                <a:rPr lang="en-US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lg</a:t>
              </a:r>
              <a:r>
                <a:rPr lang="en-US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3</a:t>
              </a:r>
              <a:r>
                <a:rPr lang="en-US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en-US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n</a:t>
              </a:r>
              <a:r>
                <a:rPr lang="en-US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)</a:t>
              </a:r>
            </a:p>
            <a:p>
              <a:r>
                <a:rPr lang="en-US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	 2-bend embeddability</a:t>
              </a:r>
            </a:p>
            <a:p>
              <a:r>
                <a:rPr lang="en-US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	 1/ </a:t>
              </a:r>
              <a:r>
                <a:rPr lang="en-US" sz="16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√</a:t>
              </a:r>
              <a:r>
                <a:rPr lang="en-US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n  Approximation</a:t>
              </a:r>
              <a:endPara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8" name="Oval 207"/>
            <p:cNvSpPr>
              <a:spLocks noChangeAspect="1"/>
            </p:cNvSpPr>
            <p:nvPr/>
          </p:nvSpPr>
          <p:spPr>
            <a:xfrm rot="15732895">
              <a:off x="827286" y="3140960"/>
              <a:ext cx="117409" cy="117409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9" name="Straight Connector 208"/>
            <p:cNvCxnSpPr>
              <a:stCxn id="208" idx="0"/>
              <a:endCxn id="218" idx="6"/>
            </p:cNvCxnSpPr>
            <p:nvPr/>
          </p:nvCxnSpPr>
          <p:spPr>
            <a:xfrm rot="10800000" flipV="1">
              <a:off x="286397" y="3207615"/>
              <a:ext cx="541431" cy="8690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>
              <a:stCxn id="213" idx="6"/>
              <a:endCxn id="208" idx="3"/>
            </p:cNvCxnSpPr>
            <p:nvPr/>
          </p:nvCxnSpPr>
          <p:spPr>
            <a:xfrm rot="16200000" flipV="1">
              <a:off x="802002" y="3365909"/>
              <a:ext cx="413759" cy="15227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>
              <a:stCxn id="214" idx="4"/>
              <a:endCxn id="212" idx="7"/>
            </p:cNvCxnSpPr>
            <p:nvPr/>
          </p:nvCxnSpPr>
          <p:spPr>
            <a:xfrm>
              <a:off x="729737" y="3730767"/>
              <a:ext cx="110538" cy="14159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2" name="Oval 211"/>
            <p:cNvSpPr>
              <a:spLocks noChangeAspect="1"/>
            </p:cNvSpPr>
            <p:nvPr/>
          </p:nvSpPr>
          <p:spPr>
            <a:xfrm rot="15732895">
              <a:off x="828321" y="3849157"/>
              <a:ext cx="117409" cy="117409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3" name="Oval 212"/>
            <p:cNvSpPr>
              <a:spLocks noChangeAspect="1"/>
            </p:cNvSpPr>
            <p:nvPr/>
          </p:nvSpPr>
          <p:spPr>
            <a:xfrm rot="15732895">
              <a:off x="1034267" y="3648387"/>
              <a:ext cx="117409" cy="117409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4" name="Oval 213"/>
            <p:cNvSpPr>
              <a:spLocks noChangeAspect="1"/>
            </p:cNvSpPr>
            <p:nvPr/>
          </p:nvSpPr>
          <p:spPr>
            <a:xfrm rot="15732895">
              <a:off x="612869" y="3680015"/>
              <a:ext cx="117409" cy="117409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15" name="Straight Connector 214"/>
            <p:cNvCxnSpPr>
              <a:stCxn id="213" idx="0"/>
              <a:endCxn id="212" idx="5"/>
            </p:cNvCxnSpPr>
            <p:nvPr/>
          </p:nvCxnSpPr>
          <p:spPr>
            <a:xfrm rot="10800000" flipV="1">
              <a:off x="922530" y="3715043"/>
              <a:ext cx="112278" cy="14606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212" idx="3"/>
              <a:endCxn id="217" idx="7"/>
            </p:cNvCxnSpPr>
            <p:nvPr/>
          </p:nvCxnSpPr>
          <p:spPr>
            <a:xfrm>
              <a:off x="933776" y="3943366"/>
              <a:ext cx="505445" cy="15698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Oval 216"/>
            <p:cNvSpPr>
              <a:spLocks noChangeAspect="1"/>
            </p:cNvSpPr>
            <p:nvPr/>
          </p:nvSpPr>
          <p:spPr>
            <a:xfrm rot="15732895">
              <a:off x="1427267" y="4077155"/>
              <a:ext cx="117409" cy="117409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8" name="Oval 217"/>
            <p:cNvSpPr>
              <a:spLocks noChangeAspect="1"/>
            </p:cNvSpPr>
            <p:nvPr/>
          </p:nvSpPr>
          <p:spPr>
            <a:xfrm rot="15732895">
              <a:off x="235643" y="4076120"/>
              <a:ext cx="117409" cy="117409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32" name="Straight Connector 231"/>
            <p:cNvCxnSpPr>
              <a:stCxn id="212" idx="1"/>
              <a:endCxn id="218" idx="4"/>
            </p:cNvCxnSpPr>
            <p:nvPr/>
          </p:nvCxnSpPr>
          <p:spPr>
            <a:xfrm rot="10800000" flipV="1">
              <a:off x="352511" y="3954612"/>
              <a:ext cx="499010" cy="1722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>
              <a:stCxn id="212" idx="6"/>
              <a:endCxn id="208" idx="2"/>
            </p:cNvCxnSpPr>
            <p:nvPr/>
          </p:nvCxnSpPr>
          <p:spPr>
            <a:xfrm rot="5400000" flipH="1" flipV="1">
              <a:off x="590573" y="3546329"/>
              <a:ext cx="591870" cy="148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>
              <a:stCxn id="214" idx="6"/>
              <a:endCxn id="208" idx="1"/>
            </p:cNvCxnSpPr>
            <p:nvPr/>
          </p:nvCxnSpPr>
          <p:spPr>
            <a:xfrm rot="5400000" flipH="1" flipV="1">
              <a:off x="539984" y="3370054"/>
              <a:ext cx="434141" cy="18686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>
              <a:stCxn id="214" idx="1"/>
              <a:endCxn id="218" idx="5"/>
            </p:cNvCxnSpPr>
            <p:nvPr/>
          </p:nvCxnSpPr>
          <p:spPr>
            <a:xfrm rot="10800000" flipV="1">
              <a:off x="329853" y="3785470"/>
              <a:ext cx="306217" cy="3026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>
              <a:stCxn id="213" idx="3"/>
              <a:endCxn id="217" idx="7"/>
            </p:cNvCxnSpPr>
            <p:nvPr/>
          </p:nvCxnSpPr>
          <p:spPr>
            <a:xfrm>
              <a:off x="1139722" y="3742596"/>
              <a:ext cx="299499" cy="35775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/>
            <p:cNvCxnSpPr>
              <a:stCxn id="208" idx="4"/>
              <a:endCxn id="217" idx="5"/>
            </p:cNvCxnSpPr>
            <p:nvPr/>
          </p:nvCxnSpPr>
          <p:spPr>
            <a:xfrm>
              <a:off x="944154" y="3191712"/>
              <a:ext cx="577322" cy="89739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>
              <a:stCxn id="218" idx="3"/>
              <a:endCxn id="217" idx="0"/>
            </p:cNvCxnSpPr>
            <p:nvPr/>
          </p:nvCxnSpPr>
          <p:spPr>
            <a:xfrm flipV="1">
              <a:off x="341098" y="4143811"/>
              <a:ext cx="1086710" cy="2651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1" y="2302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Previous Results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5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grpSp>
        <p:nvGrpSpPr>
          <p:cNvPr id="122" name="Group 121"/>
          <p:cNvGrpSpPr>
            <a:grpSpLocks noChangeAspect="1"/>
          </p:cNvGrpSpPr>
          <p:nvPr/>
        </p:nvGrpSpPr>
        <p:grpSpPr>
          <a:xfrm>
            <a:off x="1943762" y="1325696"/>
            <a:ext cx="940242" cy="670936"/>
            <a:chOff x="2080247" y="1380290"/>
            <a:chExt cx="1175303" cy="838670"/>
          </a:xfrm>
        </p:grpSpPr>
        <p:sp>
          <p:nvSpPr>
            <p:cNvPr id="136" name="Oval 135"/>
            <p:cNvSpPr>
              <a:spLocks noChangeAspect="1"/>
            </p:cNvSpPr>
            <p:nvPr/>
          </p:nvSpPr>
          <p:spPr>
            <a:xfrm rot="12961659">
              <a:off x="2344127" y="1746567"/>
              <a:ext cx="146761" cy="146761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0" name="Oval 139"/>
            <p:cNvSpPr>
              <a:spLocks noChangeAspect="1"/>
            </p:cNvSpPr>
            <p:nvPr/>
          </p:nvSpPr>
          <p:spPr>
            <a:xfrm rot="12961659">
              <a:off x="2766316" y="1598125"/>
              <a:ext cx="146761" cy="146761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1" name="Oval 140"/>
            <p:cNvSpPr>
              <a:spLocks noChangeAspect="1"/>
            </p:cNvSpPr>
            <p:nvPr/>
          </p:nvSpPr>
          <p:spPr>
            <a:xfrm rot="12961659">
              <a:off x="2516487" y="1380290"/>
              <a:ext cx="146761" cy="146761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2" name="Oval 141"/>
            <p:cNvSpPr>
              <a:spLocks noChangeAspect="1"/>
            </p:cNvSpPr>
            <p:nvPr/>
          </p:nvSpPr>
          <p:spPr>
            <a:xfrm rot="12961659">
              <a:off x="2619052" y="2072199"/>
              <a:ext cx="146761" cy="146761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5" name="Oval 144"/>
            <p:cNvSpPr>
              <a:spLocks noChangeAspect="1"/>
            </p:cNvSpPr>
            <p:nvPr/>
          </p:nvSpPr>
          <p:spPr>
            <a:xfrm rot="12961659">
              <a:off x="3108789" y="1802889"/>
              <a:ext cx="146761" cy="146761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6" name="Oval 145"/>
            <p:cNvSpPr>
              <a:spLocks noChangeAspect="1"/>
            </p:cNvSpPr>
            <p:nvPr/>
          </p:nvSpPr>
          <p:spPr>
            <a:xfrm rot="12961659">
              <a:off x="2080247" y="2040609"/>
              <a:ext cx="146761" cy="146761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cxnSp>
        <p:nvCxnSpPr>
          <p:cNvPr id="114" name="Straight Connector 113"/>
          <p:cNvCxnSpPr/>
          <p:nvPr/>
        </p:nvCxnSpPr>
        <p:spPr>
          <a:xfrm rot="10800000" flipV="1">
            <a:off x="561868" y="1350411"/>
            <a:ext cx="402439" cy="6347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rot="10800000">
            <a:off x="1080634" y="1334507"/>
            <a:ext cx="210407" cy="12380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rot="5400000" flipH="1" flipV="1">
            <a:off x="983828" y="1836123"/>
            <a:ext cx="185181" cy="1238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10800000" flipV="1">
            <a:off x="1209328" y="1540563"/>
            <a:ext cx="92958" cy="17136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1220574" y="1794186"/>
            <a:ext cx="130282" cy="2174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1" name="Group 120"/>
          <p:cNvGrpSpPr>
            <a:grpSpLocks noChangeAspect="1"/>
          </p:cNvGrpSpPr>
          <p:nvPr/>
        </p:nvGrpSpPr>
        <p:grpSpPr>
          <a:xfrm>
            <a:off x="467658" y="1283755"/>
            <a:ext cx="949854" cy="844743"/>
            <a:chOff x="331181" y="1297406"/>
            <a:chExt cx="1187317" cy="1055929"/>
          </a:xfrm>
        </p:grpSpPr>
        <p:sp>
          <p:nvSpPr>
            <p:cNvPr id="115" name="Oval 114"/>
            <p:cNvSpPr>
              <a:spLocks noChangeAspect="1"/>
            </p:cNvSpPr>
            <p:nvPr/>
          </p:nvSpPr>
          <p:spPr>
            <a:xfrm rot="15732895">
              <a:off x="951315" y="1297406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Oval 80"/>
            <p:cNvSpPr>
              <a:spLocks noChangeAspect="1"/>
            </p:cNvSpPr>
            <p:nvPr/>
          </p:nvSpPr>
          <p:spPr>
            <a:xfrm rot="15732895">
              <a:off x="1140507" y="1817684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Oval 90"/>
            <p:cNvSpPr>
              <a:spLocks noChangeAspect="1"/>
            </p:cNvSpPr>
            <p:nvPr/>
          </p:nvSpPr>
          <p:spPr>
            <a:xfrm rot="15732895">
              <a:off x="1345465" y="1486598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91"/>
            <p:cNvSpPr>
              <a:spLocks noChangeAspect="1"/>
            </p:cNvSpPr>
            <p:nvPr/>
          </p:nvSpPr>
          <p:spPr>
            <a:xfrm rot="15732895">
              <a:off x="951315" y="2180302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1" name="Oval 130"/>
            <p:cNvSpPr>
              <a:spLocks noChangeAspect="1"/>
            </p:cNvSpPr>
            <p:nvPr/>
          </p:nvSpPr>
          <p:spPr>
            <a:xfrm rot="15732895">
              <a:off x="1371737" y="2206574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Oval 133"/>
            <p:cNvSpPr>
              <a:spLocks noChangeAspect="1"/>
            </p:cNvSpPr>
            <p:nvPr/>
          </p:nvSpPr>
          <p:spPr>
            <a:xfrm rot="15732895">
              <a:off x="331181" y="2159276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0" name="Group 159"/>
          <p:cNvGrpSpPr>
            <a:grpSpLocks noChangeAspect="1"/>
          </p:cNvGrpSpPr>
          <p:nvPr/>
        </p:nvGrpSpPr>
        <p:grpSpPr>
          <a:xfrm rot="18828764">
            <a:off x="3975942" y="1415061"/>
            <a:ext cx="824291" cy="693390"/>
            <a:chOff x="2611284" y="1481338"/>
            <a:chExt cx="1030364" cy="866737"/>
          </a:xfrm>
        </p:grpSpPr>
        <p:sp>
          <p:nvSpPr>
            <p:cNvPr id="161" name="Oval 160"/>
            <p:cNvSpPr>
              <a:spLocks noChangeAspect="1"/>
            </p:cNvSpPr>
            <p:nvPr/>
          </p:nvSpPr>
          <p:spPr>
            <a:xfrm rot="15732895">
              <a:off x="3006151" y="1610537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2" name="Straight Connector 161"/>
            <p:cNvCxnSpPr>
              <a:stCxn id="161" idx="0"/>
              <a:endCxn id="171" idx="4"/>
            </p:cNvCxnSpPr>
            <p:nvPr/>
          </p:nvCxnSpPr>
          <p:spPr>
            <a:xfrm rot="502824" flipH="1">
              <a:off x="2758211" y="1675643"/>
              <a:ext cx="247775" cy="2969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>
              <a:stCxn id="166" idx="7"/>
              <a:endCxn id="161" idx="4"/>
            </p:cNvCxnSpPr>
            <p:nvPr/>
          </p:nvCxnSpPr>
          <p:spPr>
            <a:xfrm rot="502824" flipH="1">
              <a:off x="3165509" y="1492803"/>
              <a:ext cx="225942" cy="1987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>
              <a:stCxn id="167" idx="4"/>
              <a:endCxn id="165" idx="0"/>
            </p:cNvCxnSpPr>
            <p:nvPr/>
          </p:nvCxnSpPr>
          <p:spPr>
            <a:xfrm rot="8171236" flipH="1" flipV="1">
              <a:off x="3079216" y="1966301"/>
              <a:ext cx="355384" cy="6094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Oval 164"/>
            <p:cNvSpPr>
              <a:spLocks noChangeAspect="1"/>
            </p:cNvSpPr>
            <p:nvPr/>
          </p:nvSpPr>
          <p:spPr>
            <a:xfrm rot="15732895">
              <a:off x="3405551" y="1812424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6" name="Oval 165"/>
            <p:cNvSpPr>
              <a:spLocks noChangeAspect="1"/>
            </p:cNvSpPr>
            <p:nvPr/>
          </p:nvSpPr>
          <p:spPr>
            <a:xfrm rot="15732895">
              <a:off x="3389785" y="1481338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7" name="Oval 166"/>
            <p:cNvSpPr>
              <a:spLocks noChangeAspect="1"/>
            </p:cNvSpPr>
            <p:nvPr/>
          </p:nvSpPr>
          <p:spPr>
            <a:xfrm rot="15732895">
              <a:off x="2961505" y="2034361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8" name="Straight Connector 167"/>
            <p:cNvCxnSpPr>
              <a:stCxn id="166" idx="2"/>
              <a:endCxn id="165" idx="6"/>
            </p:cNvCxnSpPr>
            <p:nvPr/>
          </p:nvCxnSpPr>
          <p:spPr>
            <a:xfrm rot="5400000">
              <a:off x="3378211" y="1718204"/>
              <a:ext cx="185677" cy="411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>
              <a:stCxn id="165" idx="2"/>
              <a:endCxn id="170" idx="6"/>
            </p:cNvCxnSpPr>
            <p:nvPr/>
          </p:nvCxnSpPr>
          <p:spPr>
            <a:xfrm rot="16200000" flipH="1">
              <a:off x="3401860" y="2045521"/>
              <a:ext cx="243481" cy="694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0" name="Oval 169"/>
            <p:cNvSpPr>
              <a:spLocks noChangeAspect="1"/>
            </p:cNvSpPr>
            <p:nvPr/>
          </p:nvSpPr>
          <p:spPr>
            <a:xfrm rot="15732895">
              <a:off x="3494887" y="2201314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1" name="Oval 170"/>
            <p:cNvSpPr>
              <a:spLocks noChangeAspect="1"/>
            </p:cNvSpPr>
            <p:nvPr/>
          </p:nvSpPr>
          <p:spPr>
            <a:xfrm rot="15732895">
              <a:off x="2611284" y="1623686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4" name="Rectangle 173"/>
          <p:cNvSpPr/>
          <p:nvPr/>
        </p:nvSpPr>
        <p:spPr>
          <a:xfrm>
            <a:off x="5190147" y="910424"/>
            <a:ext cx="3831023" cy="1341457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Outerplanar graphs</a:t>
            </a:r>
          </a:p>
          <a:p>
            <a:endParaRPr lang="en-US" sz="4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Gritzmann et al. (1991), </a:t>
            </a:r>
            <a:endParaRPr lang="en-US" sz="12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Castañeda &amp; Urrutia (1996)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O(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  <a:r>
              <a:rPr lang="en-US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Bose (2002)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O(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lg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1" name="Straight Connector 180"/>
          <p:cNvCxnSpPr/>
          <p:nvPr/>
        </p:nvCxnSpPr>
        <p:spPr>
          <a:xfrm rot="10800000">
            <a:off x="1080634" y="2040825"/>
            <a:ext cx="220011" cy="3692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rot="16200000" flipV="1">
            <a:off x="948200" y="1482846"/>
            <a:ext cx="299895" cy="1354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rot="5400000">
            <a:off x="4347517" y="1490763"/>
            <a:ext cx="100443" cy="22177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 rot="5400000">
            <a:off x="4577018" y="1683334"/>
            <a:ext cx="158817" cy="2992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Right Arrow 193"/>
          <p:cNvSpPr/>
          <p:nvPr/>
        </p:nvSpPr>
        <p:spPr>
          <a:xfrm>
            <a:off x="3248168" y="1542197"/>
            <a:ext cx="409432" cy="27295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0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9" name="Group 218"/>
          <p:cNvGrpSpPr/>
          <p:nvPr/>
        </p:nvGrpSpPr>
        <p:grpSpPr>
          <a:xfrm>
            <a:off x="251565" y="4258102"/>
            <a:ext cx="8783252" cy="1933744"/>
            <a:chOff x="251565" y="4435526"/>
            <a:chExt cx="8783252" cy="1933744"/>
          </a:xfrm>
        </p:grpSpPr>
        <p:grpSp>
          <p:nvGrpSpPr>
            <p:cNvPr id="191" name="Group 190"/>
            <p:cNvGrpSpPr>
              <a:grpSpLocks noChangeAspect="1"/>
            </p:cNvGrpSpPr>
            <p:nvPr/>
          </p:nvGrpSpPr>
          <p:grpSpPr>
            <a:xfrm>
              <a:off x="1938294" y="4964726"/>
              <a:ext cx="929940" cy="923531"/>
              <a:chOff x="2047478" y="4787301"/>
              <a:chExt cx="1162425" cy="1154414"/>
            </a:xfrm>
            <a:noFill/>
          </p:grpSpPr>
          <p:sp>
            <p:nvSpPr>
              <p:cNvPr id="104" name="Oval 103"/>
              <p:cNvSpPr>
                <a:spLocks noChangeAspect="1"/>
              </p:cNvSpPr>
              <p:nvPr/>
            </p:nvSpPr>
            <p:spPr>
              <a:xfrm rot="1472294">
                <a:off x="3063142" y="5772181"/>
                <a:ext cx="146761" cy="146761"/>
              </a:xfrm>
              <a:prstGeom prst="ellipse">
                <a:avLst/>
              </a:prstGeom>
              <a:grpFill/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Oval 107"/>
              <p:cNvSpPr>
                <a:spLocks noChangeAspect="1"/>
              </p:cNvSpPr>
              <p:nvPr/>
            </p:nvSpPr>
            <p:spPr>
              <a:xfrm rot="1472294">
                <a:off x="2505758" y="5326215"/>
                <a:ext cx="146761" cy="146761"/>
              </a:xfrm>
              <a:prstGeom prst="ellipse">
                <a:avLst/>
              </a:prstGeom>
              <a:grpFill/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Oval 108"/>
              <p:cNvSpPr>
                <a:spLocks noChangeAspect="1"/>
              </p:cNvSpPr>
              <p:nvPr/>
            </p:nvSpPr>
            <p:spPr>
              <a:xfrm rot="1472294">
                <a:off x="2542989" y="5666934"/>
                <a:ext cx="146761" cy="146761"/>
              </a:xfrm>
              <a:prstGeom prst="ellipse">
                <a:avLst/>
              </a:prstGeom>
              <a:grpFill/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Oval 109"/>
              <p:cNvSpPr>
                <a:spLocks noChangeAspect="1"/>
              </p:cNvSpPr>
              <p:nvPr/>
            </p:nvSpPr>
            <p:spPr>
              <a:xfrm rot="1472294">
                <a:off x="2766794" y="5267500"/>
                <a:ext cx="146761" cy="146761"/>
              </a:xfrm>
              <a:prstGeom prst="ellipse">
                <a:avLst/>
              </a:prstGeom>
              <a:grpFill/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3" name="Oval 112"/>
              <p:cNvSpPr>
                <a:spLocks noChangeAspect="1"/>
              </p:cNvSpPr>
              <p:nvPr/>
            </p:nvSpPr>
            <p:spPr>
              <a:xfrm rot="1472294">
                <a:off x="2047478" y="5794954"/>
                <a:ext cx="146761" cy="146761"/>
              </a:xfrm>
              <a:prstGeom prst="ellipse">
                <a:avLst/>
              </a:prstGeom>
              <a:grpFill/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6" name="Oval 115"/>
              <p:cNvSpPr>
                <a:spLocks noChangeAspect="1"/>
              </p:cNvSpPr>
              <p:nvPr/>
            </p:nvSpPr>
            <p:spPr>
              <a:xfrm rot="1472294">
                <a:off x="2666407" y="4787301"/>
                <a:ext cx="146761" cy="146761"/>
              </a:xfrm>
              <a:prstGeom prst="ellipse">
                <a:avLst/>
              </a:prstGeom>
              <a:grpFill/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38" name="Group 137"/>
            <p:cNvGrpSpPr>
              <a:grpSpLocks noChangeAspect="1"/>
            </p:cNvGrpSpPr>
            <p:nvPr/>
          </p:nvGrpSpPr>
          <p:grpSpPr>
            <a:xfrm rot="7339399">
              <a:off x="3990242" y="5015627"/>
              <a:ext cx="1063369" cy="1013354"/>
              <a:chOff x="1997087" y="4960269"/>
              <a:chExt cx="1329211" cy="1266692"/>
            </a:xfrm>
          </p:grpSpPr>
          <p:sp>
            <p:nvSpPr>
              <p:cNvPr id="139" name="Oval 138"/>
              <p:cNvSpPr>
                <a:spLocks noChangeAspect="1"/>
              </p:cNvSpPr>
              <p:nvPr/>
            </p:nvSpPr>
            <p:spPr>
              <a:xfrm rot="15732895">
                <a:off x="2617221" y="4960269"/>
                <a:ext cx="146761" cy="146761"/>
              </a:xfrm>
              <a:prstGeom prst="ellipse">
                <a:avLst/>
              </a:prstGeom>
              <a:solidFill>
                <a:schemeClr val="tx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3" name="Straight Connector 142"/>
              <p:cNvCxnSpPr>
                <a:stCxn id="139" idx="0"/>
                <a:endCxn id="154" idx="6"/>
              </p:cNvCxnSpPr>
              <p:nvPr/>
            </p:nvCxnSpPr>
            <p:spPr>
              <a:xfrm rot="10800000" flipV="1">
                <a:off x="2060529" y="5043589"/>
                <a:ext cx="557369" cy="77922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>
                <a:stCxn id="149" idx="7"/>
                <a:endCxn id="139" idx="3"/>
              </p:cNvCxnSpPr>
              <p:nvPr/>
            </p:nvCxnSpPr>
            <p:spPr>
              <a:xfrm rot="8860601" flipH="1">
                <a:off x="2706919" y="5090237"/>
                <a:ext cx="156552" cy="38265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>
                <a:stCxn id="150" idx="3"/>
                <a:endCxn id="148" idx="7"/>
              </p:cNvCxnSpPr>
              <p:nvPr/>
            </p:nvCxnSpPr>
            <p:spPr>
              <a:xfrm>
                <a:off x="2481017" y="5598308"/>
                <a:ext cx="72317" cy="10043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8" name="Oval 147"/>
              <p:cNvSpPr>
                <a:spLocks noChangeAspect="1"/>
              </p:cNvSpPr>
              <p:nvPr/>
            </p:nvSpPr>
            <p:spPr>
              <a:xfrm rot="15732895">
                <a:off x="2538391" y="5669739"/>
                <a:ext cx="146761" cy="146761"/>
              </a:xfrm>
              <a:prstGeom prst="ellipse">
                <a:avLst/>
              </a:prstGeom>
              <a:solidFill>
                <a:schemeClr val="tx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9" name="Oval 148"/>
              <p:cNvSpPr>
                <a:spLocks noChangeAspect="1"/>
              </p:cNvSpPr>
              <p:nvPr/>
            </p:nvSpPr>
            <p:spPr>
              <a:xfrm rot="15732895">
                <a:off x="2806407" y="5456096"/>
                <a:ext cx="146761" cy="146761"/>
              </a:xfrm>
              <a:prstGeom prst="ellipse">
                <a:avLst/>
              </a:prstGeom>
              <a:solidFill>
                <a:schemeClr val="tx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0" name="Oval 149"/>
              <p:cNvSpPr>
                <a:spLocks noChangeAspect="1"/>
              </p:cNvSpPr>
              <p:nvPr/>
            </p:nvSpPr>
            <p:spPr>
              <a:xfrm rot="15732895">
                <a:off x="2349199" y="5480547"/>
                <a:ext cx="146761" cy="146761"/>
              </a:xfrm>
              <a:prstGeom prst="ellipse">
                <a:avLst/>
              </a:prstGeom>
              <a:solidFill>
                <a:schemeClr val="tx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1" name="Straight Connector 150"/>
              <p:cNvCxnSpPr>
                <a:stCxn id="149" idx="0"/>
                <a:endCxn id="148" idx="5"/>
              </p:cNvCxnSpPr>
              <p:nvPr/>
            </p:nvCxnSpPr>
            <p:spPr>
              <a:xfrm rot="8860601" flipV="1">
                <a:off x="2629010" y="5591022"/>
                <a:ext cx="205216" cy="4205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>
                <a:stCxn id="148" idx="3"/>
                <a:endCxn id="153" idx="0"/>
              </p:cNvCxnSpPr>
              <p:nvPr/>
            </p:nvCxnSpPr>
            <p:spPr>
              <a:xfrm rot="19660601">
                <a:off x="2737045" y="5659070"/>
                <a:ext cx="376334" cy="35905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Oval 152"/>
              <p:cNvSpPr>
                <a:spLocks noChangeAspect="1"/>
              </p:cNvSpPr>
              <p:nvPr/>
            </p:nvSpPr>
            <p:spPr>
              <a:xfrm rot="15732895">
                <a:off x="3179537" y="5806373"/>
                <a:ext cx="146761" cy="146761"/>
              </a:xfrm>
              <a:prstGeom prst="ellipse">
                <a:avLst/>
              </a:prstGeom>
              <a:solidFill>
                <a:schemeClr val="tx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4" name="Oval 153"/>
              <p:cNvSpPr>
                <a:spLocks noChangeAspect="1"/>
              </p:cNvSpPr>
              <p:nvPr/>
            </p:nvSpPr>
            <p:spPr>
              <a:xfrm rot="15732895">
                <a:off x="1997087" y="5822139"/>
                <a:ext cx="146761" cy="146761"/>
              </a:xfrm>
              <a:prstGeom prst="ellipse">
                <a:avLst/>
              </a:prstGeom>
              <a:solidFill>
                <a:schemeClr val="tx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5" name="Straight Connector 154"/>
              <p:cNvCxnSpPr>
                <a:stCxn id="148" idx="1"/>
                <a:endCxn id="154" idx="4"/>
              </p:cNvCxnSpPr>
              <p:nvPr/>
            </p:nvCxnSpPr>
            <p:spPr>
              <a:xfrm rot="10800000" flipV="1">
                <a:off x="2143173" y="5801557"/>
                <a:ext cx="424219" cy="8402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>
                <a:stCxn id="148" idx="6"/>
                <a:endCxn id="139" idx="2"/>
              </p:cNvCxnSpPr>
              <p:nvPr/>
            </p:nvCxnSpPr>
            <p:spPr>
              <a:xfrm rot="5400000" flipH="1" flipV="1">
                <a:off x="2369157" y="5339030"/>
                <a:ext cx="564061" cy="9871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>
                <a:stCxn id="150" idx="6"/>
                <a:endCxn id="139" idx="1"/>
              </p:cNvCxnSpPr>
              <p:nvPr/>
            </p:nvCxnSpPr>
            <p:spPr>
              <a:xfrm rot="5400000" flipH="1" flipV="1">
                <a:off x="2334862" y="5169865"/>
                <a:ext cx="389136" cy="23358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>
                <a:stCxn id="150" idx="1"/>
                <a:endCxn id="154" idx="5"/>
              </p:cNvCxnSpPr>
              <p:nvPr/>
            </p:nvCxnSpPr>
            <p:spPr>
              <a:xfrm rot="10800000" flipV="1">
                <a:off x="2114849" y="5612364"/>
                <a:ext cx="263351" cy="22471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>
                <a:stCxn id="149" idx="3"/>
                <a:endCxn id="153" idx="7"/>
              </p:cNvCxnSpPr>
              <p:nvPr/>
            </p:nvCxnSpPr>
            <p:spPr>
              <a:xfrm rot="19660601">
                <a:off x="3027995" y="5525610"/>
                <a:ext cx="76715" cy="35801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>
                <a:stCxn id="139" idx="4"/>
                <a:endCxn id="153" idx="5"/>
              </p:cNvCxnSpPr>
              <p:nvPr/>
            </p:nvCxnSpPr>
            <p:spPr>
              <a:xfrm>
                <a:off x="2763306" y="5023709"/>
                <a:ext cx="533992" cy="79760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>
                <a:stCxn id="154" idx="3"/>
                <a:endCxn id="153" idx="1"/>
              </p:cNvCxnSpPr>
              <p:nvPr/>
            </p:nvCxnSpPr>
            <p:spPr>
              <a:xfrm rot="19660601">
                <a:off x="2212096" y="5651130"/>
                <a:ext cx="913250" cy="57583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8" name="Rectangle 117"/>
            <p:cNvSpPr/>
            <p:nvPr/>
          </p:nvSpPr>
          <p:spPr>
            <a:xfrm>
              <a:off x="5186149" y="4435526"/>
              <a:ext cx="3848668" cy="19337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NP-complete</a:t>
              </a:r>
            </a:p>
            <a:p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Cabello (2006 )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 2-outerplanar</a:t>
              </a: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</a:p>
            <a:p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Nishat et al. (2011 )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 partial 3-tree</a:t>
              </a: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</a:p>
            <a:p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Durocher &amp; M.(2012 )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3-connected,</a:t>
              </a:r>
            </a:p>
            <a:p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Biedl &amp;Vatshelle (2012 )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 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	3-connected, fixed treewidth</a:t>
              </a:r>
              <a:endParaRPr lang="en-US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90" name="Group 189"/>
            <p:cNvGrpSpPr/>
            <p:nvPr/>
          </p:nvGrpSpPr>
          <p:grpSpPr>
            <a:xfrm>
              <a:off x="251565" y="4903795"/>
              <a:ext cx="1309033" cy="1053604"/>
              <a:chOff x="388043" y="3293360"/>
              <a:chExt cx="1309033" cy="1053604"/>
            </a:xfrm>
          </p:grpSpPr>
          <p:sp>
            <p:nvSpPr>
              <p:cNvPr id="126" name="Oval 125"/>
              <p:cNvSpPr>
                <a:spLocks noChangeAspect="1"/>
              </p:cNvSpPr>
              <p:nvPr/>
            </p:nvSpPr>
            <p:spPr>
              <a:xfrm rot="15732895">
                <a:off x="979686" y="3293360"/>
                <a:ext cx="117409" cy="117409"/>
              </a:xfrm>
              <a:prstGeom prst="ellipse">
                <a:avLst/>
              </a:prstGeom>
              <a:solidFill>
                <a:schemeClr val="tx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28" name="Straight Connector 127"/>
              <p:cNvCxnSpPr>
                <a:stCxn id="126" idx="0"/>
                <a:endCxn id="180" idx="6"/>
              </p:cNvCxnSpPr>
              <p:nvPr/>
            </p:nvCxnSpPr>
            <p:spPr>
              <a:xfrm rot="10800000" flipV="1">
                <a:off x="438797" y="3360015"/>
                <a:ext cx="541431" cy="86904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>
                <a:stCxn id="133" idx="6"/>
                <a:endCxn id="126" idx="3"/>
              </p:cNvCxnSpPr>
              <p:nvPr/>
            </p:nvCxnSpPr>
            <p:spPr>
              <a:xfrm rot="16200000" flipV="1">
                <a:off x="954402" y="3518309"/>
                <a:ext cx="413759" cy="15227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>
                <a:stCxn id="135" idx="4"/>
                <a:endCxn id="132" idx="7"/>
              </p:cNvCxnSpPr>
              <p:nvPr/>
            </p:nvCxnSpPr>
            <p:spPr>
              <a:xfrm>
                <a:off x="882137" y="3883167"/>
                <a:ext cx="110538" cy="14159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2" name="Oval 131"/>
              <p:cNvSpPr>
                <a:spLocks noChangeAspect="1"/>
              </p:cNvSpPr>
              <p:nvPr/>
            </p:nvSpPr>
            <p:spPr>
              <a:xfrm rot="15732895">
                <a:off x="980721" y="4001557"/>
                <a:ext cx="117409" cy="117409"/>
              </a:xfrm>
              <a:prstGeom prst="ellipse">
                <a:avLst/>
              </a:prstGeom>
              <a:solidFill>
                <a:schemeClr val="tx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3" name="Oval 132"/>
              <p:cNvSpPr>
                <a:spLocks noChangeAspect="1"/>
              </p:cNvSpPr>
              <p:nvPr/>
            </p:nvSpPr>
            <p:spPr>
              <a:xfrm rot="15732895">
                <a:off x="1186667" y="3800787"/>
                <a:ext cx="117409" cy="117409"/>
              </a:xfrm>
              <a:prstGeom prst="ellipse">
                <a:avLst/>
              </a:prstGeom>
              <a:solidFill>
                <a:schemeClr val="tx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5" name="Oval 134"/>
              <p:cNvSpPr>
                <a:spLocks noChangeAspect="1"/>
              </p:cNvSpPr>
              <p:nvPr/>
            </p:nvSpPr>
            <p:spPr>
              <a:xfrm rot="15732895">
                <a:off x="765269" y="3832415"/>
                <a:ext cx="117409" cy="117409"/>
              </a:xfrm>
              <a:prstGeom prst="ellipse">
                <a:avLst/>
              </a:prstGeom>
              <a:solidFill>
                <a:schemeClr val="tx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77" name="Straight Connector 176"/>
              <p:cNvCxnSpPr>
                <a:stCxn id="133" idx="0"/>
                <a:endCxn id="132" idx="5"/>
              </p:cNvCxnSpPr>
              <p:nvPr/>
            </p:nvCxnSpPr>
            <p:spPr>
              <a:xfrm rot="10800000" flipV="1">
                <a:off x="1074930" y="3867443"/>
                <a:ext cx="112278" cy="14606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>
                <a:stCxn id="132" idx="3"/>
                <a:endCxn id="179" idx="7"/>
              </p:cNvCxnSpPr>
              <p:nvPr/>
            </p:nvCxnSpPr>
            <p:spPr>
              <a:xfrm>
                <a:off x="1086176" y="4095766"/>
                <a:ext cx="505445" cy="15698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" name="Oval 178"/>
              <p:cNvSpPr>
                <a:spLocks noChangeAspect="1"/>
              </p:cNvSpPr>
              <p:nvPr/>
            </p:nvSpPr>
            <p:spPr>
              <a:xfrm rot="15732895">
                <a:off x="1579667" y="4229555"/>
                <a:ext cx="117409" cy="117409"/>
              </a:xfrm>
              <a:prstGeom prst="ellipse">
                <a:avLst/>
              </a:prstGeom>
              <a:solidFill>
                <a:schemeClr val="tx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0" name="Oval 179"/>
              <p:cNvSpPr>
                <a:spLocks noChangeAspect="1"/>
              </p:cNvSpPr>
              <p:nvPr/>
            </p:nvSpPr>
            <p:spPr>
              <a:xfrm rot="15732895">
                <a:off x="388043" y="4228520"/>
                <a:ext cx="117409" cy="117409"/>
              </a:xfrm>
              <a:prstGeom prst="ellipse">
                <a:avLst/>
              </a:prstGeom>
              <a:solidFill>
                <a:schemeClr val="tx1"/>
              </a:solidFill>
              <a:ln w="25400" cap="rnd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82" name="Straight Connector 181"/>
              <p:cNvCxnSpPr>
                <a:stCxn id="132" idx="1"/>
                <a:endCxn id="180" idx="4"/>
              </p:cNvCxnSpPr>
              <p:nvPr/>
            </p:nvCxnSpPr>
            <p:spPr>
              <a:xfrm rot="10800000" flipV="1">
                <a:off x="504911" y="4107012"/>
                <a:ext cx="499010" cy="17226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>
                <a:stCxn id="132" idx="6"/>
                <a:endCxn id="126" idx="2"/>
              </p:cNvCxnSpPr>
              <p:nvPr/>
            </p:nvCxnSpPr>
            <p:spPr>
              <a:xfrm rot="5400000" flipH="1" flipV="1">
                <a:off x="742973" y="3698729"/>
                <a:ext cx="591870" cy="1486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>
                <a:stCxn id="135" idx="6"/>
                <a:endCxn id="126" idx="1"/>
              </p:cNvCxnSpPr>
              <p:nvPr/>
            </p:nvCxnSpPr>
            <p:spPr>
              <a:xfrm rot="5400000" flipH="1" flipV="1">
                <a:off x="692384" y="3522454"/>
                <a:ext cx="434141" cy="18686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>
                <a:stCxn id="135" idx="1"/>
                <a:endCxn id="180" idx="5"/>
              </p:cNvCxnSpPr>
              <p:nvPr/>
            </p:nvCxnSpPr>
            <p:spPr>
              <a:xfrm rot="10800000" flipV="1">
                <a:off x="482253" y="3937870"/>
                <a:ext cx="306217" cy="30260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>
                <a:stCxn id="133" idx="3"/>
                <a:endCxn id="179" idx="7"/>
              </p:cNvCxnSpPr>
              <p:nvPr/>
            </p:nvCxnSpPr>
            <p:spPr>
              <a:xfrm>
                <a:off x="1292122" y="3894996"/>
                <a:ext cx="299499" cy="35775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>
                <a:stCxn id="126" idx="4"/>
                <a:endCxn id="179" idx="5"/>
              </p:cNvCxnSpPr>
              <p:nvPr/>
            </p:nvCxnSpPr>
            <p:spPr>
              <a:xfrm>
                <a:off x="1096554" y="3344112"/>
                <a:ext cx="577322" cy="89739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>
                <a:stCxn id="180" idx="3"/>
                <a:endCxn id="179" idx="0"/>
              </p:cNvCxnSpPr>
              <p:nvPr/>
            </p:nvCxnSpPr>
            <p:spPr>
              <a:xfrm flipV="1">
                <a:off x="493498" y="4296211"/>
                <a:ext cx="1086710" cy="2651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20" name="Right Arrow 219"/>
          <p:cNvSpPr/>
          <p:nvPr/>
        </p:nvSpPr>
        <p:spPr>
          <a:xfrm>
            <a:off x="3207224" y="3261815"/>
            <a:ext cx="409432" cy="27295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0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Right Arrow 220"/>
          <p:cNvSpPr/>
          <p:nvPr/>
        </p:nvSpPr>
        <p:spPr>
          <a:xfrm>
            <a:off x="3207224" y="5117911"/>
            <a:ext cx="409432" cy="27295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0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Rectangle 221"/>
          <p:cNvSpPr/>
          <p:nvPr/>
        </p:nvSpPr>
        <p:spPr>
          <a:xfrm>
            <a:off x="3664424" y="3023948"/>
            <a:ext cx="16172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Embeddable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Plane 3-Trees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501143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6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72546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72546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grpSp>
        <p:nvGrpSpPr>
          <p:cNvPr id="2" name="Group 101"/>
          <p:cNvGrpSpPr>
            <a:grpSpLocks/>
          </p:cNvGrpSpPr>
          <p:nvPr/>
        </p:nvGrpSpPr>
        <p:grpSpPr bwMode="auto">
          <a:xfrm>
            <a:off x="201398" y="201826"/>
            <a:ext cx="2851150" cy="3309245"/>
            <a:chOff x="501649" y="969011"/>
            <a:chExt cx="2851150" cy="3309245"/>
          </a:xfrm>
        </p:grpSpPr>
        <p:grpSp>
          <p:nvGrpSpPr>
            <p:cNvPr id="3" name="Group 79"/>
            <p:cNvGrpSpPr>
              <a:grpSpLocks/>
            </p:cNvGrpSpPr>
            <p:nvPr/>
          </p:nvGrpSpPr>
          <p:grpSpPr bwMode="auto">
            <a:xfrm>
              <a:off x="501649" y="969011"/>
              <a:ext cx="2851150" cy="2978150"/>
              <a:chOff x="593009" y="527050"/>
              <a:chExt cx="3216991" cy="3224213"/>
            </a:xfrm>
          </p:grpSpPr>
          <p:sp>
            <p:nvSpPr>
              <p:cNvPr id="122" name="Arc 121"/>
              <p:cNvSpPr/>
              <p:nvPr/>
            </p:nvSpPr>
            <p:spPr>
              <a:xfrm>
                <a:off x="1015731" y="527050"/>
                <a:ext cx="2695753" cy="3090157"/>
              </a:xfrm>
              <a:prstGeom prst="arc">
                <a:avLst>
                  <a:gd name="adj1" fmla="val 2842306"/>
                  <a:gd name="adj2" fmla="val 10421327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4" name="Group 78"/>
              <p:cNvGrpSpPr>
                <a:grpSpLocks/>
              </p:cNvGrpSpPr>
              <p:nvPr/>
            </p:nvGrpSpPr>
            <p:grpSpPr bwMode="auto">
              <a:xfrm>
                <a:off x="593009" y="1161237"/>
                <a:ext cx="3216991" cy="2590026"/>
                <a:chOff x="593009" y="1161237"/>
                <a:chExt cx="3216991" cy="2590026"/>
              </a:xfrm>
            </p:grpSpPr>
            <p:sp>
              <p:nvSpPr>
                <p:cNvPr id="190" name="Arc 189"/>
                <p:cNvSpPr/>
                <p:nvPr/>
              </p:nvSpPr>
              <p:spPr>
                <a:xfrm>
                  <a:off x="2128066" y="2194153"/>
                  <a:ext cx="1175026" cy="1557110"/>
                </a:xfrm>
                <a:prstGeom prst="arc">
                  <a:avLst>
                    <a:gd name="adj1" fmla="val 16867758"/>
                    <a:gd name="adj2" fmla="val 643735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26" name="Freeform 125"/>
                <p:cNvSpPr/>
                <p:nvPr/>
              </p:nvSpPr>
              <p:spPr>
                <a:xfrm>
                  <a:off x="2436152" y="1255763"/>
                  <a:ext cx="530195" cy="950422"/>
                </a:xfrm>
                <a:custGeom>
                  <a:avLst/>
                  <a:gdLst>
                    <a:gd name="connsiteX0" fmla="*/ 526943 w 663844"/>
                    <a:gd name="connsiteY0" fmla="*/ 1208868 h 1208868"/>
                    <a:gd name="connsiteX1" fmla="*/ 650929 w 663844"/>
                    <a:gd name="connsiteY1" fmla="*/ 759417 h 1208868"/>
                    <a:gd name="connsiteX2" fmla="*/ 604434 w 663844"/>
                    <a:gd name="connsiteY2" fmla="*/ 418455 h 1208868"/>
                    <a:gd name="connsiteX3" fmla="*/ 402956 w 663844"/>
                    <a:gd name="connsiteY3" fmla="*/ 185980 h 1208868"/>
                    <a:gd name="connsiteX4" fmla="*/ 0 w 663844"/>
                    <a:gd name="connsiteY4" fmla="*/ 0 h 120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63844" h="1208868">
                      <a:moveTo>
                        <a:pt x="526943" y="1208868"/>
                      </a:moveTo>
                      <a:cubicBezTo>
                        <a:pt x="582478" y="1050010"/>
                        <a:pt x="638014" y="891153"/>
                        <a:pt x="650929" y="759417"/>
                      </a:cubicBezTo>
                      <a:cubicBezTo>
                        <a:pt x="663844" y="627682"/>
                        <a:pt x="645763" y="514028"/>
                        <a:pt x="604434" y="418455"/>
                      </a:cubicBezTo>
                      <a:cubicBezTo>
                        <a:pt x="563105" y="322882"/>
                        <a:pt x="503695" y="255723"/>
                        <a:pt x="402956" y="185980"/>
                      </a:cubicBezTo>
                      <a:cubicBezTo>
                        <a:pt x="302217" y="116238"/>
                        <a:pt x="151108" y="58119"/>
                        <a:pt x="0" y="0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3" name="Arc 182"/>
                <p:cNvSpPr/>
                <p:nvPr/>
              </p:nvSpPr>
              <p:spPr>
                <a:xfrm>
                  <a:off x="1348894" y="1195610"/>
                  <a:ext cx="2461106" cy="2153485"/>
                </a:xfrm>
                <a:prstGeom prst="arc">
                  <a:avLst>
                    <a:gd name="adj1" fmla="val 15839463"/>
                    <a:gd name="adj2" fmla="val 2865363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9" name="Freeform 188"/>
                <p:cNvSpPr/>
                <p:nvPr/>
              </p:nvSpPr>
              <p:spPr>
                <a:xfrm>
                  <a:off x="1991935" y="2960678"/>
                  <a:ext cx="1348771" cy="335140"/>
                </a:xfrm>
                <a:custGeom>
                  <a:avLst/>
                  <a:gdLst>
                    <a:gd name="connsiteX0" fmla="*/ 0 w 1689316"/>
                    <a:gd name="connsiteY0" fmla="*/ 0 h 426204"/>
                    <a:gd name="connsiteX1" fmla="*/ 371960 w 1689316"/>
                    <a:gd name="connsiteY1" fmla="*/ 340963 h 426204"/>
                    <a:gd name="connsiteX2" fmla="*/ 945397 w 1689316"/>
                    <a:gd name="connsiteY2" fmla="*/ 402956 h 426204"/>
                    <a:gd name="connsiteX3" fmla="*/ 1689316 w 1689316"/>
                    <a:gd name="connsiteY3" fmla="*/ 201478 h 4262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689316" h="426204">
                      <a:moveTo>
                        <a:pt x="0" y="0"/>
                      </a:moveTo>
                      <a:cubicBezTo>
                        <a:pt x="107197" y="136902"/>
                        <a:pt x="214394" y="273804"/>
                        <a:pt x="371960" y="340963"/>
                      </a:cubicBezTo>
                      <a:cubicBezTo>
                        <a:pt x="529526" y="408122"/>
                        <a:pt x="725838" y="426204"/>
                        <a:pt x="945397" y="402956"/>
                      </a:cubicBezTo>
                      <a:cubicBezTo>
                        <a:pt x="1164956" y="379709"/>
                        <a:pt x="1427136" y="290593"/>
                        <a:pt x="1689316" y="201478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6" name="Freeform 185"/>
                <p:cNvSpPr/>
                <p:nvPr/>
              </p:nvSpPr>
              <p:spPr>
                <a:xfrm>
                  <a:off x="1979396" y="2594603"/>
                  <a:ext cx="433470" cy="342014"/>
                </a:xfrm>
                <a:custGeom>
                  <a:avLst/>
                  <a:gdLst>
                    <a:gd name="connsiteX0" fmla="*/ 0 w 542441"/>
                    <a:gd name="connsiteY0" fmla="*/ 433952 h 433952"/>
                    <a:gd name="connsiteX1" fmla="*/ 340963 w 542441"/>
                    <a:gd name="connsiteY1" fmla="*/ 309966 h 433952"/>
                    <a:gd name="connsiteX2" fmla="*/ 542441 w 542441"/>
                    <a:gd name="connsiteY2" fmla="*/ 0 h 4339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542441" h="433952">
                      <a:moveTo>
                        <a:pt x="0" y="433952"/>
                      </a:moveTo>
                      <a:cubicBezTo>
                        <a:pt x="125278" y="408121"/>
                        <a:pt x="250556" y="382291"/>
                        <a:pt x="340963" y="309966"/>
                      </a:cubicBezTo>
                      <a:cubicBezTo>
                        <a:pt x="431370" y="237641"/>
                        <a:pt x="486905" y="118820"/>
                        <a:pt x="542441" y="0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2" name="Freeform 181"/>
                <p:cNvSpPr/>
                <p:nvPr/>
              </p:nvSpPr>
              <p:spPr>
                <a:xfrm>
                  <a:off x="2412866" y="2570541"/>
                  <a:ext cx="915303" cy="522474"/>
                </a:xfrm>
                <a:custGeom>
                  <a:avLst/>
                  <a:gdLst>
                    <a:gd name="connsiteX0" fmla="*/ 0 w 1146874"/>
                    <a:gd name="connsiteY0" fmla="*/ 0 h 666427"/>
                    <a:gd name="connsiteX1" fmla="*/ 418454 w 1146874"/>
                    <a:gd name="connsiteY1" fmla="*/ 371960 h 666427"/>
                    <a:gd name="connsiteX2" fmla="*/ 1146874 w 1146874"/>
                    <a:gd name="connsiteY2" fmla="*/ 666427 h 6664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146874" h="666427">
                      <a:moveTo>
                        <a:pt x="0" y="0"/>
                      </a:moveTo>
                      <a:cubicBezTo>
                        <a:pt x="113654" y="130444"/>
                        <a:pt x="227308" y="260889"/>
                        <a:pt x="418454" y="371960"/>
                      </a:cubicBezTo>
                      <a:cubicBezTo>
                        <a:pt x="609600" y="483031"/>
                        <a:pt x="878237" y="574729"/>
                        <a:pt x="1146874" y="666427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8" name="Freeform 187"/>
                <p:cNvSpPr/>
                <p:nvPr/>
              </p:nvSpPr>
              <p:spPr>
                <a:xfrm>
                  <a:off x="2436152" y="2230246"/>
                  <a:ext cx="410184" cy="328264"/>
                </a:xfrm>
                <a:custGeom>
                  <a:avLst/>
                  <a:gdLst>
                    <a:gd name="connsiteX0" fmla="*/ 0 w 511445"/>
                    <a:gd name="connsiteY0" fmla="*/ 418454 h 418454"/>
                    <a:gd name="connsiteX1" fmla="*/ 185980 w 511445"/>
                    <a:gd name="connsiteY1" fmla="*/ 185979 h 418454"/>
                    <a:gd name="connsiteX2" fmla="*/ 511445 w 511445"/>
                    <a:gd name="connsiteY2" fmla="*/ 0 h 4184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511445" h="418454">
                      <a:moveTo>
                        <a:pt x="0" y="418454"/>
                      </a:moveTo>
                      <a:cubicBezTo>
                        <a:pt x="50369" y="337087"/>
                        <a:pt x="100739" y="255721"/>
                        <a:pt x="185980" y="185979"/>
                      </a:cubicBezTo>
                      <a:cubicBezTo>
                        <a:pt x="271221" y="116237"/>
                        <a:pt x="391333" y="58118"/>
                        <a:pt x="511445" y="0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25" name="Freeform 124"/>
                <p:cNvSpPr/>
                <p:nvPr/>
              </p:nvSpPr>
              <p:spPr>
                <a:xfrm>
                  <a:off x="2398430" y="1209847"/>
                  <a:ext cx="145194" cy="1384756"/>
                </a:xfrm>
                <a:custGeom>
                  <a:avLst/>
                  <a:gdLst>
                    <a:gd name="connsiteX0" fmla="*/ 61993 w 165315"/>
                    <a:gd name="connsiteY0" fmla="*/ 0 h 1658319"/>
                    <a:gd name="connsiteX1" fmla="*/ 154983 w 165315"/>
                    <a:gd name="connsiteY1" fmla="*/ 650929 h 1658319"/>
                    <a:gd name="connsiteX2" fmla="*/ 0 w 165315"/>
                    <a:gd name="connsiteY2" fmla="*/ 1658319 h 16583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65315" h="1658319">
                      <a:moveTo>
                        <a:pt x="61993" y="0"/>
                      </a:moveTo>
                      <a:cubicBezTo>
                        <a:pt x="113654" y="187271"/>
                        <a:pt x="165315" y="374543"/>
                        <a:pt x="154983" y="650929"/>
                      </a:cubicBezTo>
                      <a:cubicBezTo>
                        <a:pt x="144651" y="927316"/>
                        <a:pt x="72325" y="1292817"/>
                        <a:pt x="0" y="1658319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7" name="Freeform 186"/>
                <p:cNvSpPr/>
                <p:nvPr/>
              </p:nvSpPr>
              <p:spPr>
                <a:xfrm>
                  <a:off x="1039017" y="2216497"/>
                  <a:ext cx="952917" cy="728714"/>
                </a:xfrm>
                <a:custGeom>
                  <a:avLst/>
                  <a:gdLst>
                    <a:gd name="connsiteX0" fmla="*/ 0 w 1193369"/>
                    <a:gd name="connsiteY0" fmla="*/ 0 h 924733"/>
                    <a:gd name="connsiteX1" fmla="*/ 309966 w 1193369"/>
                    <a:gd name="connsiteY1" fmla="*/ 557939 h 924733"/>
                    <a:gd name="connsiteX2" fmla="*/ 743919 w 1193369"/>
                    <a:gd name="connsiteY2" fmla="*/ 867906 h 924733"/>
                    <a:gd name="connsiteX3" fmla="*/ 1193369 w 1193369"/>
                    <a:gd name="connsiteY3" fmla="*/ 898902 h 9247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93369" h="924733">
                      <a:moveTo>
                        <a:pt x="0" y="0"/>
                      </a:moveTo>
                      <a:cubicBezTo>
                        <a:pt x="92990" y="206644"/>
                        <a:pt x="185980" y="413288"/>
                        <a:pt x="309966" y="557939"/>
                      </a:cubicBezTo>
                      <a:cubicBezTo>
                        <a:pt x="433953" y="702590"/>
                        <a:pt x="596685" y="811079"/>
                        <a:pt x="743919" y="867906"/>
                      </a:cubicBezTo>
                      <a:cubicBezTo>
                        <a:pt x="891153" y="924733"/>
                        <a:pt x="1042261" y="911817"/>
                        <a:pt x="1193369" y="898902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>
                <a:xfrm>
                  <a:off x="1051555" y="2216497"/>
                  <a:ext cx="1348773" cy="366075"/>
                </a:xfrm>
                <a:custGeom>
                  <a:avLst/>
                  <a:gdLst>
                    <a:gd name="connsiteX0" fmla="*/ 0 w 1689316"/>
                    <a:gd name="connsiteY0" fmla="*/ 0 h 464950"/>
                    <a:gd name="connsiteX1" fmla="*/ 914400 w 1689316"/>
                    <a:gd name="connsiteY1" fmla="*/ 294468 h 464950"/>
                    <a:gd name="connsiteX2" fmla="*/ 1689316 w 1689316"/>
                    <a:gd name="connsiteY2" fmla="*/ 464950 h 464950"/>
                    <a:gd name="connsiteX3" fmla="*/ 1689316 w 1689316"/>
                    <a:gd name="connsiteY3" fmla="*/ 464950 h 46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689316" h="464950">
                      <a:moveTo>
                        <a:pt x="0" y="0"/>
                      </a:moveTo>
                      <a:cubicBezTo>
                        <a:pt x="316423" y="108488"/>
                        <a:pt x="632847" y="216976"/>
                        <a:pt x="914400" y="294468"/>
                      </a:cubicBezTo>
                      <a:cubicBezTo>
                        <a:pt x="1195953" y="371960"/>
                        <a:pt x="1689316" y="464950"/>
                        <a:pt x="1689316" y="464950"/>
                      </a:cubicBezTo>
                      <a:lnTo>
                        <a:pt x="1689316" y="464950"/>
                      </a:ln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4" name="Freeform 183"/>
                <p:cNvSpPr/>
                <p:nvPr/>
              </p:nvSpPr>
              <p:spPr>
                <a:xfrm>
                  <a:off x="1039017" y="1161237"/>
                  <a:ext cx="1459826" cy="1008855"/>
                </a:xfrm>
                <a:custGeom>
                  <a:avLst/>
                  <a:gdLst>
                    <a:gd name="connsiteX0" fmla="*/ 0 w 1828800"/>
                    <a:gd name="connsiteY0" fmla="*/ 1283776 h 1283776"/>
                    <a:gd name="connsiteX1" fmla="*/ 154983 w 1828800"/>
                    <a:gd name="connsiteY1" fmla="*/ 803329 h 1283776"/>
                    <a:gd name="connsiteX2" fmla="*/ 433953 w 1828800"/>
                    <a:gd name="connsiteY2" fmla="*/ 415871 h 1283776"/>
                    <a:gd name="connsiteX3" fmla="*/ 821410 w 1828800"/>
                    <a:gd name="connsiteY3" fmla="*/ 152400 h 1283776"/>
                    <a:gd name="connsiteX4" fmla="*/ 1363851 w 1828800"/>
                    <a:gd name="connsiteY4" fmla="*/ 12915 h 1283776"/>
                    <a:gd name="connsiteX5" fmla="*/ 1828800 w 1828800"/>
                    <a:gd name="connsiteY5" fmla="*/ 74908 h 12837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828800" h="1283776">
                      <a:moveTo>
                        <a:pt x="0" y="1283776"/>
                      </a:moveTo>
                      <a:cubicBezTo>
                        <a:pt x="41329" y="1115878"/>
                        <a:pt x="82658" y="947980"/>
                        <a:pt x="154983" y="803329"/>
                      </a:cubicBezTo>
                      <a:cubicBezTo>
                        <a:pt x="227309" y="658678"/>
                        <a:pt x="322882" y="524359"/>
                        <a:pt x="433953" y="415871"/>
                      </a:cubicBezTo>
                      <a:cubicBezTo>
                        <a:pt x="545024" y="307383"/>
                        <a:pt x="666427" y="219559"/>
                        <a:pt x="821410" y="152400"/>
                      </a:cubicBezTo>
                      <a:cubicBezTo>
                        <a:pt x="976393" y="85241"/>
                        <a:pt x="1195953" y="25830"/>
                        <a:pt x="1363851" y="12915"/>
                      </a:cubicBezTo>
                      <a:cubicBezTo>
                        <a:pt x="1531749" y="0"/>
                        <a:pt x="1680274" y="37454"/>
                        <a:pt x="1828800" y="74908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24" name="Rectangle 123"/>
                <p:cNvSpPr/>
                <p:nvPr/>
              </p:nvSpPr>
              <p:spPr bwMode="auto">
                <a:xfrm>
                  <a:off x="2153142" y="1302167"/>
                  <a:ext cx="315251" cy="307640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a</a:t>
                  </a:r>
                </a:p>
              </p:txBody>
            </p:sp>
            <p:sp>
              <p:nvSpPr>
                <p:cNvPr id="128" name="Rectangle 127"/>
                <p:cNvSpPr/>
                <p:nvPr/>
              </p:nvSpPr>
              <p:spPr bwMode="auto">
                <a:xfrm>
                  <a:off x="593009" y="1969009"/>
                  <a:ext cx="385108" cy="321390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</a:p>
              </p:txBody>
            </p:sp>
            <p:sp>
              <p:nvSpPr>
                <p:cNvPr id="129" name="Rectangle 128"/>
                <p:cNvSpPr/>
                <p:nvPr/>
              </p:nvSpPr>
              <p:spPr bwMode="auto">
                <a:xfrm>
                  <a:off x="3260103" y="3168636"/>
                  <a:ext cx="372569" cy="274986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</a:p>
              </p:txBody>
            </p:sp>
            <p:sp>
              <p:nvSpPr>
                <p:cNvPr id="130" name="Rectangle 129"/>
                <p:cNvSpPr/>
                <p:nvPr/>
              </p:nvSpPr>
              <p:spPr bwMode="auto">
                <a:xfrm>
                  <a:off x="2104780" y="2199310"/>
                  <a:ext cx="327790" cy="249206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d</a:t>
                  </a:r>
                </a:p>
              </p:txBody>
            </p:sp>
            <p:sp>
              <p:nvSpPr>
                <p:cNvPr id="132" name="Rectangle 131"/>
                <p:cNvSpPr/>
                <p:nvPr/>
              </p:nvSpPr>
              <p:spPr bwMode="auto">
                <a:xfrm>
                  <a:off x="1796694" y="3070672"/>
                  <a:ext cx="327790" cy="261237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e</a:t>
                  </a:r>
                </a:p>
              </p:txBody>
            </p:sp>
            <p:sp>
              <p:nvSpPr>
                <p:cNvPr id="133" name="Rectangle 132"/>
                <p:cNvSpPr/>
                <p:nvPr/>
              </p:nvSpPr>
              <p:spPr bwMode="auto">
                <a:xfrm>
                  <a:off x="2916193" y="1974164"/>
                  <a:ext cx="311668" cy="249207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f</a:t>
                  </a:r>
                </a:p>
              </p:txBody>
            </p:sp>
            <p:sp>
              <p:nvSpPr>
                <p:cNvPr id="135" name="Oval 134"/>
                <p:cNvSpPr/>
                <p:nvPr/>
              </p:nvSpPr>
              <p:spPr bwMode="auto">
                <a:xfrm>
                  <a:off x="3277997" y="3078279"/>
                  <a:ext cx="87807" cy="80947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38" name="Oval 137"/>
                <p:cNvSpPr/>
                <p:nvPr/>
              </p:nvSpPr>
              <p:spPr bwMode="auto">
                <a:xfrm>
                  <a:off x="1954517" y="2907421"/>
                  <a:ext cx="87807" cy="81097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0" name="Oval 159"/>
                <p:cNvSpPr/>
                <p:nvPr/>
              </p:nvSpPr>
              <p:spPr bwMode="auto">
                <a:xfrm>
                  <a:off x="2374961" y="2542872"/>
                  <a:ext cx="87807" cy="81097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77" name="Oval 176"/>
                <p:cNvSpPr/>
                <p:nvPr/>
              </p:nvSpPr>
              <p:spPr bwMode="auto">
                <a:xfrm>
                  <a:off x="2802981" y="2188286"/>
                  <a:ext cx="86774" cy="81096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78" name="Oval 177"/>
                <p:cNvSpPr/>
                <p:nvPr/>
              </p:nvSpPr>
              <p:spPr bwMode="auto">
                <a:xfrm>
                  <a:off x="2422396" y="1201113"/>
                  <a:ext cx="86774" cy="81097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79" name="Oval 178"/>
                <p:cNvSpPr/>
                <p:nvPr/>
              </p:nvSpPr>
              <p:spPr bwMode="auto">
                <a:xfrm>
                  <a:off x="1024876" y="2164103"/>
                  <a:ext cx="86774" cy="80947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121" name="Rounded Rectangle 120"/>
            <p:cNvSpPr/>
            <p:nvPr/>
          </p:nvSpPr>
          <p:spPr>
            <a:xfrm>
              <a:off x="1198742" y="3869633"/>
              <a:ext cx="1580479" cy="408623"/>
            </a:xfrm>
            <a:prstGeom prst="round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 plane 3-tree 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Plane 3-Trees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501143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7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72546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72546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grpSp>
        <p:nvGrpSpPr>
          <p:cNvPr id="117" name="Group 101"/>
          <p:cNvGrpSpPr>
            <a:grpSpLocks/>
          </p:cNvGrpSpPr>
          <p:nvPr/>
        </p:nvGrpSpPr>
        <p:grpSpPr bwMode="auto">
          <a:xfrm>
            <a:off x="201398" y="201826"/>
            <a:ext cx="2851150" cy="3309245"/>
            <a:chOff x="501649" y="969011"/>
            <a:chExt cx="2851150" cy="3309245"/>
          </a:xfrm>
        </p:grpSpPr>
        <p:grpSp>
          <p:nvGrpSpPr>
            <p:cNvPr id="120" name="Group 79"/>
            <p:cNvGrpSpPr>
              <a:grpSpLocks/>
            </p:cNvGrpSpPr>
            <p:nvPr/>
          </p:nvGrpSpPr>
          <p:grpSpPr bwMode="auto">
            <a:xfrm>
              <a:off x="501649" y="969011"/>
              <a:ext cx="2851150" cy="2978150"/>
              <a:chOff x="593009" y="527050"/>
              <a:chExt cx="3216991" cy="3224213"/>
            </a:xfrm>
          </p:grpSpPr>
          <p:sp>
            <p:nvSpPr>
              <p:cNvPr id="122" name="Arc 121"/>
              <p:cNvSpPr/>
              <p:nvPr/>
            </p:nvSpPr>
            <p:spPr>
              <a:xfrm>
                <a:off x="1015731" y="527050"/>
                <a:ext cx="2695753" cy="3090157"/>
              </a:xfrm>
              <a:prstGeom prst="arc">
                <a:avLst>
                  <a:gd name="adj1" fmla="val 2842306"/>
                  <a:gd name="adj2" fmla="val 10421327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23" name="Group 78"/>
              <p:cNvGrpSpPr>
                <a:grpSpLocks/>
              </p:cNvGrpSpPr>
              <p:nvPr/>
            </p:nvGrpSpPr>
            <p:grpSpPr bwMode="auto">
              <a:xfrm>
                <a:off x="593009" y="1161237"/>
                <a:ext cx="3216991" cy="2590026"/>
                <a:chOff x="593009" y="1161237"/>
                <a:chExt cx="3216991" cy="2590026"/>
              </a:xfrm>
            </p:grpSpPr>
            <p:sp>
              <p:nvSpPr>
                <p:cNvPr id="190" name="Arc 189"/>
                <p:cNvSpPr/>
                <p:nvPr/>
              </p:nvSpPr>
              <p:spPr>
                <a:xfrm>
                  <a:off x="2128066" y="2194153"/>
                  <a:ext cx="1175026" cy="1557110"/>
                </a:xfrm>
                <a:prstGeom prst="arc">
                  <a:avLst>
                    <a:gd name="adj1" fmla="val 16867758"/>
                    <a:gd name="adj2" fmla="val 643735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26" name="Freeform 125"/>
                <p:cNvSpPr/>
                <p:nvPr/>
              </p:nvSpPr>
              <p:spPr>
                <a:xfrm>
                  <a:off x="2436152" y="1255763"/>
                  <a:ext cx="530195" cy="950422"/>
                </a:xfrm>
                <a:custGeom>
                  <a:avLst/>
                  <a:gdLst>
                    <a:gd name="connsiteX0" fmla="*/ 526943 w 663844"/>
                    <a:gd name="connsiteY0" fmla="*/ 1208868 h 1208868"/>
                    <a:gd name="connsiteX1" fmla="*/ 650929 w 663844"/>
                    <a:gd name="connsiteY1" fmla="*/ 759417 h 1208868"/>
                    <a:gd name="connsiteX2" fmla="*/ 604434 w 663844"/>
                    <a:gd name="connsiteY2" fmla="*/ 418455 h 1208868"/>
                    <a:gd name="connsiteX3" fmla="*/ 402956 w 663844"/>
                    <a:gd name="connsiteY3" fmla="*/ 185980 h 1208868"/>
                    <a:gd name="connsiteX4" fmla="*/ 0 w 663844"/>
                    <a:gd name="connsiteY4" fmla="*/ 0 h 120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63844" h="1208868">
                      <a:moveTo>
                        <a:pt x="526943" y="1208868"/>
                      </a:moveTo>
                      <a:cubicBezTo>
                        <a:pt x="582478" y="1050010"/>
                        <a:pt x="638014" y="891153"/>
                        <a:pt x="650929" y="759417"/>
                      </a:cubicBezTo>
                      <a:cubicBezTo>
                        <a:pt x="663844" y="627682"/>
                        <a:pt x="645763" y="514028"/>
                        <a:pt x="604434" y="418455"/>
                      </a:cubicBezTo>
                      <a:cubicBezTo>
                        <a:pt x="563105" y="322882"/>
                        <a:pt x="503695" y="255723"/>
                        <a:pt x="402956" y="185980"/>
                      </a:cubicBezTo>
                      <a:cubicBezTo>
                        <a:pt x="302217" y="116238"/>
                        <a:pt x="151108" y="58119"/>
                        <a:pt x="0" y="0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3" name="Arc 182"/>
                <p:cNvSpPr/>
                <p:nvPr/>
              </p:nvSpPr>
              <p:spPr>
                <a:xfrm>
                  <a:off x="1348894" y="1195610"/>
                  <a:ext cx="2461106" cy="2153485"/>
                </a:xfrm>
                <a:prstGeom prst="arc">
                  <a:avLst>
                    <a:gd name="adj1" fmla="val 15839463"/>
                    <a:gd name="adj2" fmla="val 2865363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9" name="Freeform 188"/>
                <p:cNvSpPr/>
                <p:nvPr/>
              </p:nvSpPr>
              <p:spPr>
                <a:xfrm>
                  <a:off x="1991935" y="2960678"/>
                  <a:ext cx="1348771" cy="335140"/>
                </a:xfrm>
                <a:custGeom>
                  <a:avLst/>
                  <a:gdLst>
                    <a:gd name="connsiteX0" fmla="*/ 0 w 1689316"/>
                    <a:gd name="connsiteY0" fmla="*/ 0 h 426204"/>
                    <a:gd name="connsiteX1" fmla="*/ 371960 w 1689316"/>
                    <a:gd name="connsiteY1" fmla="*/ 340963 h 426204"/>
                    <a:gd name="connsiteX2" fmla="*/ 945397 w 1689316"/>
                    <a:gd name="connsiteY2" fmla="*/ 402956 h 426204"/>
                    <a:gd name="connsiteX3" fmla="*/ 1689316 w 1689316"/>
                    <a:gd name="connsiteY3" fmla="*/ 201478 h 4262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689316" h="426204">
                      <a:moveTo>
                        <a:pt x="0" y="0"/>
                      </a:moveTo>
                      <a:cubicBezTo>
                        <a:pt x="107197" y="136902"/>
                        <a:pt x="214394" y="273804"/>
                        <a:pt x="371960" y="340963"/>
                      </a:cubicBezTo>
                      <a:cubicBezTo>
                        <a:pt x="529526" y="408122"/>
                        <a:pt x="725838" y="426204"/>
                        <a:pt x="945397" y="402956"/>
                      </a:cubicBezTo>
                      <a:cubicBezTo>
                        <a:pt x="1164956" y="379709"/>
                        <a:pt x="1427136" y="290593"/>
                        <a:pt x="1689316" y="201478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6" name="Freeform 185"/>
                <p:cNvSpPr/>
                <p:nvPr/>
              </p:nvSpPr>
              <p:spPr>
                <a:xfrm>
                  <a:off x="1979396" y="2594603"/>
                  <a:ext cx="433470" cy="342014"/>
                </a:xfrm>
                <a:custGeom>
                  <a:avLst/>
                  <a:gdLst>
                    <a:gd name="connsiteX0" fmla="*/ 0 w 542441"/>
                    <a:gd name="connsiteY0" fmla="*/ 433952 h 433952"/>
                    <a:gd name="connsiteX1" fmla="*/ 340963 w 542441"/>
                    <a:gd name="connsiteY1" fmla="*/ 309966 h 433952"/>
                    <a:gd name="connsiteX2" fmla="*/ 542441 w 542441"/>
                    <a:gd name="connsiteY2" fmla="*/ 0 h 4339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542441" h="433952">
                      <a:moveTo>
                        <a:pt x="0" y="433952"/>
                      </a:moveTo>
                      <a:cubicBezTo>
                        <a:pt x="125278" y="408121"/>
                        <a:pt x="250556" y="382291"/>
                        <a:pt x="340963" y="309966"/>
                      </a:cubicBezTo>
                      <a:cubicBezTo>
                        <a:pt x="431370" y="237641"/>
                        <a:pt x="486905" y="118820"/>
                        <a:pt x="542441" y="0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2" name="Freeform 181"/>
                <p:cNvSpPr/>
                <p:nvPr/>
              </p:nvSpPr>
              <p:spPr>
                <a:xfrm>
                  <a:off x="2412866" y="2570541"/>
                  <a:ext cx="915303" cy="522474"/>
                </a:xfrm>
                <a:custGeom>
                  <a:avLst/>
                  <a:gdLst>
                    <a:gd name="connsiteX0" fmla="*/ 0 w 1146874"/>
                    <a:gd name="connsiteY0" fmla="*/ 0 h 666427"/>
                    <a:gd name="connsiteX1" fmla="*/ 418454 w 1146874"/>
                    <a:gd name="connsiteY1" fmla="*/ 371960 h 666427"/>
                    <a:gd name="connsiteX2" fmla="*/ 1146874 w 1146874"/>
                    <a:gd name="connsiteY2" fmla="*/ 666427 h 6664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146874" h="666427">
                      <a:moveTo>
                        <a:pt x="0" y="0"/>
                      </a:moveTo>
                      <a:cubicBezTo>
                        <a:pt x="113654" y="130444"/>
                        <a:pt x="227308" y="260889"/>
                        <a:pt x="418454" y="371960"/>
                      </a:cubicBezTo>
                      <a:cubicBezTo>
                        <a:pt x="609600" y="483031"/>
                        <a:pt x="878237" y="574729"/>
                        <a:pt x="1146874" y="666427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8" name="Freeform 187"/>
                <p:cNvSpPr/>
                <p:nvPr/>
              </p:nvSpPr>
              <p:spPr>
                <a:xfrm>
                  <a:off x="2436152" y="2230246"/>
                  <a:ext cx="410184" cy="328264"/>
                </a:xfrm>
                <a:custGeom>
                  <a:avLst/>
                  <a:gdLst>
                    <a:gd name="connsiteX0" fmla="*/ 0 w 511445"/>
                    <a:gd name="connsiteY0" fmla="*/ 418454 h 418454"/>
                    <a:gd name="connsiteX1" fmla="*/ 185980 w 511445"/>
                    <a:gd name="connsiteY1" fmla="*/ 185979 h 418454"/>
                    <a:gd name="connsiteX2" fmla="*/ 511445 w 511445"/>
                    <a:gd name="connsiteY2" fmla="*/ 0 h 4184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511445" h="418454">
                      <a:moveTo>
                        <a:pt x="0" y="418454"/>
                      </a:moveTo>
                      <a:cubicBezTo>
                        <a:pt x="50369" y="337087"/>
                        <a:pt x="100739" y="255721"/>
                        <a:pt x="185980" y="185979"/>
                      </a:cubicBezTo>
                      <a:cubicBezTo>
                        <a:pt x="271221" y="116237"/>
                        <a:pt x="391333" y="58118"/>
                        <a:pt x="511445" y="0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25" name="Freeform 124"/>
                <p:cNvSpPr/>
                <p:nvPr/>
              </p:nvSpPr>
              <p:spPr>
                <a:xfrm>
                  <a:off x="2398430" y="1209847"/>
                  <a:ext cx="145194" cy="1384756"/>
                </a:xfrm>
                <a:custGeom>
                  <a:avLst/>
                  <a:gdLst>
                    <a:gd name="connsiteX0" fmla="*/ 61993 w 165315"/>
                    <a:gd name="connsiteY0" fmla="*/ 0 h 1658319"/>
                    <a:gd name="connsiteX1" fmla="*/ 154983 w 165315"/>
                    <a:gd name="connsiteY1" fmla="*/ 650929 h 1658319"/>
                    <a:gd name="connsiteX2" fmla="*/ 0 w 165315"/>
                    <a:gd name="connsiteY2" fmla="*/ 1658319 h 16583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65315" h="1658319">
                      <a:moveTo>
                        <a:pt x="61993" y="0"/>
                      </a:moveTo>
                      <a:cubicBezTo>
                        <a:pt x="113654" y="187271"/>
                        <a:pt x="165315" y="374543"/>
                        <a:pt x="154983" y="650929"/>
                      </a:cubicBezTo>
                      <a:cubicBezTo>
                        <a:pt x="144651" y="927316"/>
                        <a:pt x="72325" y="1292817"/>
                        <a:pt x="0" y="1658319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7" name="Freeform 186"/>
                <p:cNvSpPr/>
                <p:nvPr/>
              </p:nvSpPr>
              <p:spPr>
                <a:xfrm>
                  <a:off x="1039017" y="2216497"/>
                  <a:ext cx="952917" cy="728714"/>
                </a:xfrm>
                <a:custGeom>
                  <a:avLst/>
                  <a:gdLst>
                    <a:gd name="connsiteX0" fmla="*/ 0 w 1193369"/>
                    <a:gd name="connsiteY0" fmla="*/ 0 h 924733"/>
                    <a:gd name="connsiteX1" fmla="*/ 309966 w 1193369"/>
                    <a:gd name="connsiteY1" fmla="*/ 557939 h 924733"/>
                    <a:gd name="connsiteX2" fmla="*/ 743919 w 1193369"/>
                    <a:gd name="connsiteY2" fmla="*/ 867906 h 924733"/>
                    <a:gd name="connsiteX3" fmla="*/ 1193369 w 1193369"/>
                    <a:gd name="connsiteY3" fmla="*/ 898902 h 9247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93369" h="924733">
                      <a:moveTo>
                        <a:pt x="0" y="0"/>
                      </a:moveTo>
                      <a:cubicBezTo>
                        <a:pt x="92990" y="206644"/>
                        <a:pt x="185980" y="413288"/>
                        <a:pt x="309966" y="557939"/>
                      </a:cubicBezTo>
                      <a:cubicBezTo>
                        <a:pt x="433953" y="702590"/>
                        <a:pt x="596685" y="811079"/>
                        <a:pt x="743919" y="867906"/>
                      </a:cubicBezTo>
                      <a:cubicBezTo>
                        <a:pt x="891153" y="924733"/>
                        <a:pt x="1042261" y="911817"/>
                        <a:pt x="1193369" y="898902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>
                <a:xfrm>
                  <a:off x="1051555" y="2216497"/>
                  <a:ext cx="1348773" cy="366075"/>
                </a:xfrm>
                <a:custGeom>
                  <a:avLst/>
                  <a:gdLst>
                    <a:gd name="connsiteX0" fmla="*/ 0 w 1689316"/>
                    <a:gd name="connsiteY0" fmla="*/ 0 h 464950"/>
                    <a:gd name="connsiteX1" fmla="*/ 914400 w 1689316"/>
                    <a:gd name="connsiteY1" fmla="*/ 294468 h 464950"/>
                    <a:gd name="connsiteX2" fmla="*/ 1689316 w 1689316"/>
                    <a:gd name="connsiteY2" fmla="*/ 464950 h 464950"/>
                    <a:gd name="connsiteX3" fmla="*/ 1689316 w 1689316"/>
                    <a:gd name="connsiteY3" fmla="*/ 464950 h 46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689316" h="464950">
                      <a:moveTo>
                        <a:pt x="0" y="0"/>
                      </a:moveTo>
                      <a:cubicBezTo>
                        <a:pt x="316423" y="108488"/>
                        <a:pt x="632847" y="216976"/>
                        <a:pt x="914400" y="294468"/>
                      </a:cubicBezTo>
                      <a:cubicBezTo>
                        <a:pt x="1195953" y="371960"/>
                        <a:pt x="1689316" y="464950"/>
                        <a:pt x="1689316" y="464950"/>
                      </a:cubicBezTo>
                      <a:lnTo>
                        <a:pt x="1689316" y="464950"/>
                      </a:ln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4" name="Freeform 183"/>
                <p:cNvSpPr/>
                <p:nvPr/>
              </p:nvSpPr>
              <p:spPr>
                <a:xfrm>
                  <a:off x="1039017" y="1161237"/>
                  <a:ext cx="1459826" cy="1008855"/>
                </a:xfrm>
                <a:custGeom>
                  <a:avLst/>
                  <a:gdLst>
                    <a:gd name="connsiteX0" fmla="*/ 0 w 1828800"/>
                    <a:gd name="connsiteY0" fmla="*/ 1283776 h 1283776"/>
                    <a:gd name="connsiteX1" fmla="*/ 154983 w 1828800"/>
                    <a:gd name="connsiteY1" fmla="*/ 803329 h 1283776"/>
                    <a:gd name="connsiteX2" fmla="*/ 433953 w 1828800"/>
                    <a:gd name="connsiteY2" fmla="*/ 415871 h 1283776"/>
                    <a:gd name="connsiteX3" fmla="*/ 821410 w 1828800"/>
                    <a:gd name="connsiteY3" fmla="*/ 152400 h 1283776"/>
                    <a:gd name="connsiteX4" fmla="*/ 1363851 w 1828800"/>
                    <a:gd name="connsiteY4" fmla="*/ 12915 h 1283776"/>
                    <a:gd name="connsiteX5" fmla="*/ 1828800 w 1828800"/>
                    <a:gd name="connsiteY5" fmla="*/ 74908 h 12837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828800" h="1283776">
                      <a:moveTo>
                        <a:pt x="0" y="1283776"/>
                      </a:moveTo>
                      <a:cubicBezTo>
                        <a:pt x="41329" y="1115878"/>
                        <a:pt x="82658" y="947980"/>
                        <a:pt x="154983" y="803329"/>
                      </a:cubicBezTo>
                      <a:cubicBezTo>
                        <a:pt x="227309" y="658678"/>
                        <a:pt x="322882" y="524359"/>
                        <a:pt x="433953" y="415871"/>
                      </a:cubicBezTo>
                      <a:cubicBezTo>
                        <a:pt x="545024" y="307383"/>
                        <a:pt x="666427" y="219559"/>
                        <a:pt x="821410" y="152400"/>
                      </a:cubicBezTo>
                      <a:cubicBezTo>
                        <a:pt x="976393" y="85241"/>
                        <a:pt x="1195953" y="25830"/>
                        <a:pt x="1363851" y="12915"/>
                      </a:cubicBezTo>
                      <a:cubicBezTo>
                        <a:pt x="1531749" y="0"/>
                        <a:pt x="1680274" y="37454"/>
                        <a:pt x="1828800" y="74908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24" name="Rectangle 123"/>
                <p:cNvSpPr/>
                <p:nvPr/>
              </p:nvSpPr>
              <p:spPr bwMode="auto">
                <a:xfrm>
                  <a:off x="2153142" y="1302167"/>
                  <a:ext cx="315251" cy="307640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a</a:t>
                  </a:r>
                </a:p>
              </p:txBody>
            </p:sp>
            <p:sp>
              <p:nvSpPr>
                <p:cNvPr id="128" name="Rectangle 127"/>
                <p:cNvSpPr/>
                <p:nvPr/>
              </p:nvSpPr>
              <p:spPr bwMode="auto">
                <a:xfrm>
                  <a:off x="593009" y="1969009"/>
                  <a:ext cx="385108" cy="321390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</a:p>
              </p:txBody>
            </p:sp>
            <p:sp>
              <p:nvSpPr>
                <p:cNvPr id="129" name="Rectangle 128"/>
                <p:cNvSpPr/>
                <p:nvPr/>
              </p:nvSpPr>
              <p:spPr bwMode="auto">
                <a:xfrm>
                  <a:off x="3260103" y="3168636"/>
                  <a:ext cx="372569" cy="274986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</a:p>
              </p:txBody>
            </p:sp>
            <p:sp>
              <p:nvSpPr>
                <p:cNvPr id="130" name="Rectangle 129"/>
                <p:cNvSpPr/>
                <p:nvPr/>
              </p:nvSpPr>
              <p:spPr bwMode="auto">
                <a:xfrm>
                  <a:off x="2104780" y="2199310"/>
                  <a:ext cx="327790" cy="249206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d</a:t>
                  </a:r>
                </a:p>
              </p:txBody>
            </p:sp>
            <p:sp>
              <p:nvSpPr>
                <p:cNvPr id="132" name="Rectangle 131"/>
                <p:cNvSpPr/>
                <p:nvPr/>
              </p:nvSpPr>
              <p:spPr bwMode="auto">
                <a:xfrm>
                  <a:off x="1796694" y="3070672"/>
                  <a:ext cx="327790" cy="261237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e</a:t>
                  </a:r>
                </a:p>
              </p:txBody>
            </p:sp>
            <p:sp>
              <p:nvSpPr>
                <p:cNvPr id="133" name="Rectangle 132"/>
                <p:cNvSpPr/>
                <p:nvPr/>
              </p:nvSpPr>
              <p:spPr bwMode="auto">
                <a:xfrm>
                  <a:off x="2916193" y="1974164"/>
                  <a:ext cx="311668" cy="249207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f</a:t>
                  </a:r>
                </a:p>
              </p:txBody>
            </p:sp>
            <p:sp>
              <p:nvSpPr>
                <p:cNvPr id="135" name="Oval 134"/>
                <p:cNvSpPr/>
                <p:nvPr/>
              </p:nvSpPr>
              <p:spPr bwMode="auto">
                <a:xfrm>
                  <a:off x="3277997" y="3078279"/>
                  <a:ext cx="87807" cy="80947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38" name="Oval 137"/>
                <p:cNvSpPr/>
                <p:nvPr/>
              </p:nvSpPr>
              <p:spPr bwMode="auto">
                <a:xfrm>
                  <a:off x="1954517" y="2907421"/>
                  <a:ext cx="87807" cy="81097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0" name="Oval 159"/>
                <p:cNvSpPr/>
                <p:nvPr/>
              </p:nvSpPr>
              <p:spPr bwMode="auto">
                <a:xfrm>
                  <a:off x="2374961" y="2542872"/>
                  <a:ext cx="87807" cy="81097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77" name="Oval 176"/>
                <p:cNvSpPr/>
                <p:nvPr/>
              </p:nvSpPr>
              <p:spPr bwMode="auto">
                <a:xfrm>
                  <a:off x="2802981" y="2188286"/>
                  <a:ext cx="86774" cy="81096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78" name="Oval 177"/>
                <p:cNvSpPr/>
                <p:nvPr/>
              </p:nvSpPr>
              <p:spPr bwMode="auto">
                <a:xfrm>
                  <a:off x="2422396" y="1201113"/>
                  <a:ext cx="86774" cy="81097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79" name="Oval 178"/>
                <p:cNvSpPr/>
                <p:nvPr/>
              </p:nvSpPr>
              <p:spPr bwMode="auto">
                <a:xfrm>
                  <a:off x="1024876" y="2164103"/>
                  <a:ext cx="86774" cy="80947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121" name="Rounded Rectangle 120"/>
            <p:cNvSpPr/>
            <p:nvPr/>
          </p:nvSpPr>
          <p:spPr>
            <a:xfrm>
              <a:off x="1198742" y="3869633"/>
              <a:ext cx="1580479" cy="408623"/>
            </a:xfrm>
            <a:prstGeom prst="round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 plane 3-tree 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5" name="Group 227"/>
          <p:cNvGrpSpPr>
            <a:grpSpLocks/>
          </p:cNvGrpSpPr>
          <p:nvPr/>
        </p:nvGrpSpPr>
        <p:grpSpPr bwMode="auto">
          <a:xfrm>
            <a:off x="6343285" y="137090"/>
            <a:ext cx="2589210" cy="2614623"/>
            <a:chOff x="4560550" y="511443"/>
            <a:chExt cx="3187990" cy="3089836"/>
          </a:xfrm>
        </p:grpSpPr>
        <p:sp>
          <p:nvSpPr>
            <p:cNvPr id="223" name="Arc 222"/>
            <p:cNvSpPr/>
            <p:nvPr/>
          </p:nvSpPr>
          <p:spPr>
            <a:xfrm>
              <a:off x="5287670" y="1204232"/>
              <a:ext cx="2460870" cy="2128773"/>
            </a:xfrm>
            <a:prstGeom prst="arc">
              <a:avLst>
                <a:gd name="adj1" fmla="val 15839463"/>
                <a:gd name="adj2" fmla="val 291602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" name="Arc 224"/>
            <p:cNvSpPr/>
            <p:nvPr/>
          </p:nvSpPr>
          <p:spPr>
            <a:xfrm>
              <a:off x="4984230" y="511443"/>
              <a:ext cx="2666579" cy="3089836"/>
            </a:xfrm>
            <a:prstGeom prst="arc">
              <a:avLst>
                <a:gd name="adj1" fmla="val 2917558"/>
                <a:gd name="adj2" fmla="val 10421327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" name="Freeform 223"/>
            <p:cNvSpPr/>
            <p:nvPr/>
          </p:nvSpPr>
          <p:spPr>
            <a:xfrm>
              <a:off x="5017838" y="1188104"/>
              <a:ext cx="1377920" cy="964875"/>
            </a:xfrm>
            <a:custGeom>
              <a:avLst/>
              <a:gdLst>
                <a:gd name="connsiteX0" fmla="*/ 0 w 1828800"/>
                <a:gd name="connsiteY0" fmla="*/ 1283776 h 1283776"/>
                <a:gd name="connsiteX1" fmla="*/ 154983 w 1828800"/>
                <a:gd name="connsiteY1" fmla="*/ 803329 h 1283776"/>
                <a:gd name="connsiteX2" fmla="*/ 433953 w 1828800"/>
                <a:gd name="connsiteY2" fmla="*/ 415871 h 1283776"/>
                <a:gd name="connsiteX3" fmla="*/ 821410 w 1828800"/>
                <a:gd name="connsiteY3" fmla="*/ 152400 h 1283776"/>
                <a:gd name="connsiteX4" fmla="*/ 1363851 w 1828800"/>
                <a:gd name="connsiteY4" fmla="*/ 12915 h 1283776"/>
                <a:gd name="connsiteX5" fmla="*/ 1828800 w 1828800"/>
                <a:gd name="connsiteY5" fmla="*/ 74908 h 1283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1283776">
                  <a:moveTo>
                    <a:pt x="0" y="1283776"/>
                  </a:moveTo>
                  <a:cubicBezTo>
                    <a:pt x="41329" y="1115878"/>
                    <a:pt x="82658" y="947980"/>
                    <a:pt x="154983" y="803329"/>
                  </a:cubicBezTo>
                  <a:cubicBezTo>
                    <a:pt x="227309" y="658678"/>
                    <a:pt x="322882" y="524359"/>
                    <a:pt x="433953" y="415871"/>
                  </a:cubicBezTo>
                  <a:cubicBezTo>
                    <a:pt x="545024" y="307383"/>
                    <a:pt x="666427" y="219559"/>
                    <a:pt x="821410" y="152400"/>
                  </a:cubicBezTo>
                  <a:cubicBezTo>
                    <a:pt x="976393" y="85241"/>
                    <a:pt x="1195953" y="25830"/>
                    <a:pt x="1363851" y="12915"/>
                  </a:cubicBezTo>
                  <a:cubicBezTo>
                    <a:pt x="1531749" y="0"/>
                    <a:pt x="1680274" y="37454"/>
                    <a:pt x="1828800" y="74908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6094929" y="1288123"/>
              <a:ext cx="310786" cy="328307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4560550" y="1931605"/>
              <a:ext cx="471064" cy="392091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7341978" y="2972806"/>
              <a:ext cx="308830" cy="324555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220" name="Oval 219"/>
            <p:cNvSpPr/>
            <p:nvPr/>
          </p:nvSpPr>
          <p:spPr bwMode="auto">
            <a:xfrm>
              <a:off x="7251047" y="3094165"/>
              <a:ext cx="87291" cy="8072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1" name="Oval 220"/>
            <p:cNvSpPr/>
            <p:nvPr/>
          </p:nvSpPr>
          <p:spPr bwMode="auto">
            <a:xfrm>
              <a:off x="6361248" y="1221524"/>
              <a:ext cx="87291" cy="8072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2" name="Oval 221"/>
            <p:cNvSpPr/>
            <p:nvPr/>
          </p:nvSpPr>
          <p:spPr bwMode="auto">
            <a:xfrm>
              <a:off x="4962806" y="2147893"/>
              <a:ext cx="87291" cy="8072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77" name="Rounded Rectangle 276"/>
          <p:cNvSpPr/>
          <p:nvPr/>
        </p:nvSpPr>
        <p:spPr bwMode="auto">
          <a:xfrm>
            <a:off x="4757477" y="3876655"/>
            <a:ext cx="904436" cy="408623"/>
          </a:xfrm>
          <a:prstGeom prst="round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Insert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5" name="Group 79"/>
          <p:cNvGrpSpPr>
            <a:grpSpLocks/>
          </p:cNvGrpSpPr>
          <p:nvPr/>
        </p:nvGrpSpPr>
        <p:grpSpPr bwMode="auto">
          <a:xfrm>
            <a:off x="5472419" y="3104108"/>
            <a:ext cx="2851150" cy="2854325"/>
            <a:chOff x="593009" y="527050"/>
            <a:chExt cx="3216991" cy="3090157"/>
          </a:xfrm>
        </p:grpSpPr>
        <p:sp>
          <p:nvSpPr>
            <p:cNvPr id="97" name="Arc 96"/>
            <p:cNvSpPr/>
            <p:nvPr/>
          </p:nvSpPr>
          <p:spPr>
            <a:xfrm>
              <a:off x="1015731" y="527050"/>
              <a:ext cx="2695753" cy="3090157"/>
            </a:xfrm>
            <a:prstGeom prst="arc">
              <a:avLst>
                <a:gd name="adj1" fmla="val 2842306"/>
                <a:gd name="adj2" fmla="val 10421327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8" name="Group 78"/>
            <p:cNvGrpSpPr>
              <a:grpSpLocks/>
            </p:cNvGrpSpPr>
            <p:nvPr/>
          </p:nvGrpSpPr>
          <p:grpSpPr bwMode="auto">
            <a:xfrm>
              <a:off x="593009" y="1161237"/>
              <a:ext cx="3216991" cy="2282385"/>
              <a:chOff x="593009" y="1161237"/>
              <a:chExt cx="3216991" cy="2282385"/>
            </a:xfrm>
          </p:grpSpPr>
          <p:sp>
            <p:nvSpPr>
              <p:cNvPr id="101" name="Arc 100"/>
              <p:cNvSpPr/>
              <p:nvPr/>
            </p:nvSpPr>
            <p:spPr>
              <a:xfrm>
                <a:off x="1348894" y="1195610"/>
                <a:ext cx="2461106" cy="2153485"/>
              </a:xfrm>
              <a:prstGeom prst="arc">
                <a:avLst>
                  <a:gd name="adj1" fmla="val 15839463"/>
                  <a:gd name="adj2" fmla="val 2865363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4" name="Freeform 103"/>
              <p:cNvSpPr/>
              <p:nvPr/>
            </p:nvSpPr>
            <p:spPr>
              <a:xfrm>
                <a:off x="2412866" y="2570541"/>
                <a:ext cx="915303" cy="522474"/>
              </a:xfrm>
              <a:custGeom>
                <a:avLst/>
                <a:gdLst>
                  <a:gd name="connsiteX0" fmla="*/ 0 w 1146874"/>
                  <a:gd name="connsiteY0" fmla="*/ 0 h 666427"/>
                  <a:gd name="connsiteX1" fmla="*/ 418454 w 1146874"/>
                  <a:gd name="connsiteY1" fmla="*/ 371960 h 666427"/>
                  <a:gd name="connsiteX2" fmla="*/ 1146874 w 1146874"/>
                  <a:gd name="connsiteY2" fmla="*/ 666427 h 666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6874" h="666427">
                    <a:moveTo>
                      <a:pt x="0" y="0"/>
                    </a:moveTo>
                    <a:cubicBezTo>
                      <a:pt x="113654" y="130444"/>
                      <a:pt x="227308" y="260889"/>
                      <a:pt x="418454" y="371960"/>
                    </a:cubicBezTo>
                    <a:cubicBezTo>
                      <a:pt x="609600" y="483031"/>
                      <a:pt x="878237" y="574729"/>
                      <a:pt x="1146874" y="666427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6" name="Freeform 105"/>
              <p:cNvSpPr/>
              <p:nvPr/>
            </p:nvSpPr>
            <p:spPr>
              <a:xfrm>
                <a:off x="2398430" y="1209847"/>
                <a:ext cx="145194" cy="1384756"/>
              </a:xfrm>
              <a:custGeom>
                <a:avLst/>
                <a:gdLst>
                  <a:gd name="connsiteX0" fmla="*/ 61993 w 165315"/>
                  <a:gd name="connsiteY0" fmla="*/ 0 h 1658319"/>
                  <a:gd name="connsiteX1" fmla="*/ 154983 w 165315"/>
                  <a:gd name="connsiteY1" fmla="*/ 650929 h 1658319"/>
                  <a:gd name="connsiteX2" fmla="*/ 0 w 165315"/>
                  <a:gd name="connsiteY2" fmla="*/ 1658319 h 1658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5315" h="1658319">
                    <a:moveTo>
                      <a:pt x="61993" y="0"/>
                    </a:moveTo>
                    <a:cubicBezTo>
                      <a:pt x="113654" y="187271"/>
                      <a:pt x="165315" y="374543"/>
                      <a:pt x="154983" y="650929"/>
                    </a:cubicBezTo>
                    <a:cubicBezTo>
                      <a:pt x="144651" y="927316"/>
                      <a:pt x="72325" y="1292817"/>
                      <a:pt x="0" y="1658319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8" name="Freeform 107"/>
              <p:cNvSpPr/>
              <p:nvPr/>
            </p:nvSpPr>
            <p:spPr>
              <a:xfrm>
                <a:off x="1051555" y="2216497"/>
                <a:ext cx="1348773" cy="366075"/>
              </a:xfrm>
              <a:custGeom>
                <a:avLst/>
                <a:gdLst>
                  <a:gd name="connsiteX0" fmla="*/ 0 w 1689316"/>
                  <a:gd name="connsiteY0" fmla="*/ 0 h 464950"/>
                  <a:gd name="connsiteX1" fmla="*/ 914400 w 1689316"/>
                  <a:gd name="connsiteY1" fmla="*/ 294468 h 464950"/>
                  <a:gd name="connsiteX2" fmla="*/ 1689316 w 1689316"/>
                  <a:gd name="connsiteY2" fmla="*/ 464950 h 464950"/>
                  <a:gd name="connsiteX3" fmla="*/ 1689316 w 1689316"/>
                  <a:gd name="connsiteY3" fmla="*/ 464950 h 46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9316" h="464950">
                    <a:moveTo>
                      <a:pt x="0" y="0"/>
                    </a:moveTo>
                    <a:cubicBezTo>
                      <a:pt x="316423" y="108488"/>
                      <a:pt x="632847" y="216976"/>
                      <a:pt x="914400" y="294468"/>
                    </a:cubicBezTo>
                    <a:cubicBezTo>
                      <a:pt x="1195953" y="371960"/>
                      <a:pt x="1689316" y="464950"/>
                      <a:pt x="1689316" y="464950"/>
                    </a:cubicBezTo>
                    <a:lnTo>
                      <a:pt x="1689316" y="464950"/>
                    </a:ln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9" name="Freeform 108"/>
              <p:cNvSpPr/>
              <p:nvPr/>
            </p:nvSpPr>
            <p:spPr>
              <a:xfrm>
                <a:off x="1039017" y="1161237"/>
                <a:ext cx="1459826" cy="1008855"/>
              </a:xfrm>
              <a:custGeom>
                <a:avLst/>
                <a:gdLst>
                  <a:gd name="connsiteX0" fmla="*/ 0 w 1828800"/>
                  <a:gd name="connsiteY0" fmla="*/ 1283776 h 1283776"/>
                  <a:gd name="connsiteX1" fmla="*/ 154983 w 1828800"/>
                  <a:gd name="connsiteY1" fmla="*/ 803329 h 1283776"/>
                  <a:gd name="connsiteX2" fmla="*/ 433953 w 1828800"/>
                  <a:gd name="connsiteY2" fmla="*/ 415871 h 1283776"/>
                  <a:gd name="connsiteX3" fmla="*/ 821410 w 1828800"/>
                  <a:gd name="connsiteY3" fmla="*/ 152400 h 1283776"/>
                  <a:gd name="connsiteX4" fmla="*/ 1363851 w 1828800"/>
                  <a:gd name="connsiteY4" fmla="*/ 12915 h 1283776"/>
                  <a:gd name="connsiteX5" fmla="*/ 1828800 w 1828800"/>
                  <a:gd name="connsiteY5" fmla="*/ 74908 h 1283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28800" h="1283776">
                    <a:moveTo>
                      <a:pt x="0" y="1283776"/>
                    </a:moveTo>
                    <a:cubicBezTo>
                      <a:pt x="41329" y="1115878"/>
                      <a:pt x="82658" y="947980"/>
                      <a:pt x="154983" y="803329"/>
                    </a:cubicBezTo>
                    <a:cubicBezTo>
                      <a:pt x="227309" y="658678"/>
                      <a:pt x="322882" y="524359"/>
                      <a:pt x="433953" y="415871"/>
                    </a:cubicBezTo>
                    <a:cubicBezTo>
                      <a:pt x="545024" y="307383"/>
                      <a:pt x="666427" y="219559"/>
                      <a:pt x="821410" y="152400"/>
                    </a:cubicBezTo>
                    <a:cubicBezTo>
                      <a:pt x="976393" y="85241"/>
                      <a:pt x="1195953" y="25830"/>
                      <a:pt x="1363851" y="12915"/>
                    </a:cubicBezTo>
                    <a:cubicBezTo>
                      <a:pt x="1531749" y="0"/>
                      <a:pt x="1680274" y="37454"/>
                      <a:pt x="1828800" y="74908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0" name="Rectangle 109"/>
              <p:cNvSpPr/>
              <p:nvPr/>
            </p:nvSpPr>
            <p:spPr bwMode="auto">
              <a:xfrm>
                <a:off x="2153142" y="1302167"/>
                <a:ext cx="315251" cy="307640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11" name="Rectangle 110"/>
              <p:cNvSpPr/>
              <p:nvPr/>
            </p:nvSpPr>
            <p:spPr bwMode="auto">
              <a:xfrm>
                <a:off x="593009" y="1969009"/>
                <a:ext cx="385108" cy="321390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112" name="Rectangle 111"/>
              <p:cNvSpPr/>
              <p:nvPr/>
            </p:nvSpPr>
            <p:spPr bwMode="auto">
              <a:xfrm>
                <a:off x="3260103" y="3168636"/>
                <a:ext cx="372569" cy="27498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113" name="Rectangle 112"/>
              <p:cNvSpPr/>
              <p:nvPr/>
            </p:nvSpPr>
            <p:spPr bwMode="auto">
              <a:xfrm>
                <a:off x="2104780" y="2199310"/>
                <a:ext cx="327790" cy="24920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  <p:sp>
            <p:nvSpPr>
              <p:cNvPr id="116" name="Oval 115"/>
              <p:cNvSpPr/>
              <p:nvPr/>
            </p:nvSpPr>
            <p:spPr bwMode="auto">
              <a:xfrm>
                <a:off x="3277997" y="3078279"/>
                <a:ext cx="87807" cy="8094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9" name="Oval 118"/>
              <p:cNvSpPr/>
              <p:nvPr/>
            </p:nvSpPr>
            <p:spPr bwMode="auto">
              <a:xfrm>
                <a:off x="2374961" y="2542872"/>
                <a:ext cx="87807" cy="8109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1" name="Oval 130"/>
              <p:cNvSpPr/>
              <p:nvPr/>
            </p:nvSpPr>
            <p:spPr bwMode="auto">
              <a:xfrm>
                <a:off x="2422396" y="1201113"/>
                <a:ext cx="86774" cy="8109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4" name="Oval 133"/>
              <p:cNvSpPr/>
              <p:nvPr/>
            </p:nvSpPr>
            <p:spPr bwMode="auto">
              <a:xfrm>
                <a:off x="1024876" y="2164103"/>
                <a:ext cx="86774" cy="8094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37" name="Group 79"/>
          <p:cNvGrpSpPr>
            <a:grpSpLocks/>
          </p:cNvGrpSpPr>
          <p:nvPr/>
        </p:nvGrpSpPr>
        <p:grpSpPr bwMode="auto">
          <a:xfrm>
            <a:off x="1700377" y="3197751"/>
            <a:ext cx="2851150" cy="2854325"/>
            <a:chOff x="593009" y="527050"/>
            <a:chExt cx="3216991" cy="3090157"/>
          </a:xfrm>
        </p:grpSpPr>
        <p:sp>
          <p:nvSpPr>
            <p:cNvPr id="140" name="Arc 139"/>
            <p:cNvSpPr/>
            <p:nvPr/>
          </p:nvSpPr>
          <p:spPr>
            <a:xfrm>
              <a:off x="1015731" y="527050"/>
              <a:ext cx="2695753" cy="3090157"/>
            </a:xfrm>
            <a:prstGeom prst="arc">
              <a:avLst>
                <a:gd name="adj1" fmla="val 2842306"/>
                <a:gd name="adj2" fmla="val 10421327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1" name="Group 78"/>
            <p:cNvGrpSpPr>
              <a:grpSpLocks/>
            </p:cNvGrpSpPr>
            <p:nvPr/>
          </p:nvGrpSpPr>
          <p:grpSpPr bwMode="auto">
            <a:xfrm>
              <a:off x="593009" y="1161237"/>
              <a:ext cx="3216991" cy="2282385"/>
              <a:chOff x="593009" y="1161237"/>
              <a:chExt cx="3216991" cy="2282385"/>
            </a:xfrm>
          </p:grpSpPr>
          <p:sp>
            <p:nvSpPr>
              <p:cNvPr id="144" name="Arc 143"/>
              <p:cNvSpPr/>
              <p:nvPr/>
            </p:nvSpPr>
            <p:spPr>
              <a:xfrm>
                <a:off x="1348894" y="1195610"/>
                <a:ext cx="2461106" cy="2153485"/>
              </a:xfrm>
              <a:prstGeom prst="arc">
                <a:avLst>
                  <a:gd name="adj1" fmla="val 15839463"/>
                  <a:gd name="adj2" fmla="val 2865363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5" name="Freeform 144"/>
              <p:cNvSpPr/>
              <p:nvPr/>
            </p:nvSpPr>
            <p:spPr>
              <a:xfrm>
                <a:off x="1991935" y="2960678"/>
                <a:ext cx="1348771" cy="335140"/>
              </a:xfrm>
              <a:custGeom>
                <a:avLst/>
                <a:gdLst>
                  <a:gd name="connsiteX0" fmla="*/ 0 w 1689316"/>
                  <a:gd name="connsiteY0" fmla="*/ 0 h 426204"/>
                  <a:gd name="connsiteX1" fmla="*/ 371960 w 1689316"/>
                  <a:gd name="connsiteY1" fmla="*/ 340963 h 426204"/>
                  <a:gd name="connsiteX2" fmla="*/ 945397 w 1689316"/>
                  <a:gd name="connsiteY2" fmla="*/ 402956 h 426204"/>
                  <a:gd name="connsiteX3" fmla="*/ 1689316 w 1689316"/>
                  <a:gd name="connsiteY3" fmla="*/ 201478 h 4262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9316" h="426204">
                    <a:moveTo>
                      <a:pt x="0" y="0"/>
                    </a:moveTo>
                    <a:cubicBezTo>
                      <a:pt x="107197" y="136902"/>
                      <a:pt x="214394" y="273804"/>
                      <a:pt x="371960" y="340963"/>
                    </a:cubicBezTo>
                    <a:cubicBezTo>
                      <a:pt x="529526" y="408122"/>
                      <a:pt x="725838" y="426204"/>
                      <a:pt x="945397" y="402956"/>
                    </a:cubicBezTo>
                    <a:cubicBezTo>
                      <a:pt x="1164956" y="379709"/>
                      <a:pt x="1427136" y="290593"/>
                      <a:pt x="1689316" y="201478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6" name="Freeform 145"/>
              <p:cNvSpPr/>
              <p:nvPr/>
            </p:nvSpPr>
            <p:spPr>
              <a:xfrm>
                <a:off x="1979396" y="2594603"/>
                <a:ext cx="433470" cy="342014"/>
              </a:xfrm>
              <a:custGeom>
                <a:avLst/>
                <a:gdLst>
                  <a:gd name="connsiteX0" fmla="*/ 0 w 542441"/>
                  <a:gd name="connsiteY0" fmla="*/ 433952 h 433952"/>
                  <a:gd name="connsiteX1" fmla="*/ 340963 w 542441"/>
                  <a:gd name="connsiteY1" fmla="*/ 309966 h 433952"/>
                  <a:gd name="connsiteX2" fmla="*/ 542441 w 542441"/>
                  <a:gd name="connsiteY2" fmla="*/ 0 h 433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42441" h="433952">
                    <a:moveTo>
                      <a:pt x="0" y="433952"/>
                    </a:moveTo>
                    <a:cubicBezTo>
                      <a:pt x="125278" y="408121"/>
                      <a:pt x="250556" y="382291"/>
                      <a:pt x="340963" y="309966"/>
                    </a:cubicBezTo>
                    <a:cubicBezTo>
                      <a:pt x="431370" y="237641"/>
                      <a:pt x="486905" y="118820"/>
                      <a:pt x="542441" y="0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7" name="Freeform 146"/>
              <p:cNvSpPr/>
              <p:nvPr/>
            </p:nvSpPr>
            <p:spPr>
              <a:xfrm>
                <a:off x="2412866" y="2570541"/>
                <a:ext cx="915303" cy="522474"/>
              </a:xfrm>
              <a:custGeom>
                <a:avLst/>
                <a:gdLst>
                  <a:gd name="connsiteX0" fmla="*/ 0 w 1146874"/>
                  <a:gd name="connsiteY0" fmla="*/ 0 h 666427"/>
                  <a:gd name="connsiteX1" fmla="*/ 418454 w 1146874"/>
                  <a:gd name="connsiteY1" fmla="*/ 371960 h 666427"/>
                  <a:gd name="connsiteX2" fmla="*/ 1146874 w 1146874"/>
                  <a:gd name="connsiteY2" fmla="*/ 666427 h 666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6874" h="666427">
                    <a:moveTo>
                      <a:pt x="0" y="0"/>
                    </a:moveTo>
                    <a:cubicBezTo>
                      <a:pt x="113654" y="130444"/>
                      <a:pt x="227308" y="260889"/>
                      <a:pt x="418454" y="371960"/>
                    </a:cubicBezTo>
                    <a:cubicBezTo>
                      <a:pt x="609600" y="483031"/>
                      <a:pt x="878237" y="574729"/>
                      <a:pt x="1146874" y="666427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9" name="Freeform 148"/>
              <p:cNvSpPr/>
              <p:nvPr/>
            </p:nvSpPr>
            <p:spPr>
              <a:xfrm>
                <a:off x="2398430" y="1209847"/>
                <a:ext cx="145194" cy="1384756"/>
              </a:xfrm>
              <a:custGeom>
                <a:avLst/>
                <a:gdLst>
                  <a:gd name="connsiteX0" fmla="*/ 61993 w 165315"/>
                  <a:gd name="connsiteY0" fmla="*/ 0 h 1658319"/>
                  <a:gd name="connsiteX1" fmla="*/ 154983 w 165315"/>
                  <a:gd name="connsiteY1" fmla="*/ 650929 h 1658319"/>
                  <a:gd name="connsiteX2" fmla="*/ 0 w 165315"/>
                  <a:gd name="connsiteY2" fmla="*/ 1658319 h 1658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5315" h="1658319">
                    <a:moveTo>
                      <a:pt x="61993" y="0"/>
                    </a:moveTo>
                    <a:cubicBezTo>
                      <a:pt x="113654" y="187271"/>
                      <a:pt x="165315" y="374543"/>
                      <a:pt x="154983" y="650929"/>
                    </a:cubicBezTo>
                    <a:cubicBezTo>
                      <a:pt x="144651" y="927316"/>
                      <a:pt x="72325" y="1292817"/>
                      <a:pt x="0" y="1658319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0" name="Freeform 149"/>
              <p:cNvSpPr/>
              <p:nvPr/>
            </p:nvSpPr>
            <p:spPr>
              <a:xfrm>
                <a:off x="1039017" y="2216497"/>
                <a:ext cx="952917" cy="728714"/>
              </a:xfrm>
              <a:custGeom>
                <a:avLst/>
                <a:gdLst>
                  <a:gd name="connsiteX0" fmla="*/ 0 w 1193369"/>
                  <a:gd name="connsiteY0" fmla="*/ 0 h 924733"/>
                  <a:gd name="connsiteX1" fmla="*/ 309966 w 1193369"/>
                  <a:gd name="connsiteY1" fmla="*/ 557939 h 924733"/>
                  <a:gd name="connsiteX2" fmla="*/ 743919 w 1193369"/>
                  <a:gd name="connsiteY2" fmla="*/ 867906 h 924733"/>
                  <a:gd name="connsiteX3" fmla="*/ 1193369 w 1193369"/>
                  <a:gd name="connsiteY3" fmla="*/ 898902 h 924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93369" h="924733">
                    <a:moveTo>
                      <a:pt x="0" y="0"/>
                    </a:moveTo>
                    <a:cubicBezTo>
                      <a:pt x="92990" y="206644"/>
                      <a:pt x="185980" y="413288"/>
                      <a:pt x="309966" y="557939"/>
                    </a:cubicBezTo>
                    <a:cubicBezTo>
                      <a:pt x="433953" y="702590"/>
                      <a:pt x="596685" y="811079"/>
                      <a:pt x="743919" y="867906"/>
                    </a:cubicBezTo>
                    <a:cubicBezTo>
                      <a:pt x="891153" y="924733"/>
                      <a:pt x="1042261" y="911817"/>
                      <a:pt x="1193369" y="898902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1" name="Freeform 150"/>
              <p:cNvSpPr/>
              <p:nvPr/>
            </p:nvSpPr>
            <p:spPr>
              <a:xfrm>
                <a:off x="1051555" y="2216497"/>
                <a:ext cx="1348773" cy="366075"/>
              </a:xfrm>
              <a:custGeom>
                <a:avLst/>
                <a:gdLst>
                  <a:gd name="connsiteX0" fmla="*/ 0 w 1689316"/>
                  <a:gd name="connsiteY0" fmla="*/ 0 h 464950"/>
                  <a:gd name="connsiteX1" fmla="*/ 914400 w 1689316"/>
                  <a:gd name="connsiteY1" fmla="*/ 294468 h 464950"/>
                  <a:gd name="connsiteX2" fmla="*/ 1689316 w 1689316"/>
                  <a:gd name="connsiteY2" fmla="*/ 464950 h 464950"/>
                  <a:gd name="connsiteX3" fmla="*/ 1689316 w 1689316"/>
                  <a:gd name="connsiteY3" fmla="*/ 464950 h 46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9316" h="464950">
                    <a:moveTo>
                      <a:pt x="0" y="0"/>
                    </a:moveTo>
                    <a:cubicBezTo>
                      <a:pt x="316423" y="108488"/>
                      <a:pt x="632847" y="216976"/>
                      <a:pt x="914400" y="294468"/>
                    </a:cubicBezTo>
                    <a:cubicBezTo>
                      <a:pt x="1195953" y="371960"/>
                      <a:pt x="1689316" y="464950"/>
                      <a:pt x="1689316" y="464950"/>
                    </a:cubicBezTo>
                    <a:lnTo>
                      <a:pt x="1689316" y="464950"/>
                    </a:ln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2" name="Freeform 151"/>
              <p:cNvSpPr/>
              <p:nvPr/>
            </p:nvSpPr>
            <p:spPr>
              <a:xfrm>
                <a:off x="1039017" y="1161237"/>
                <a:ext cx="1459826" cy="1008855"/>
              </a:xfrm>
              <a:custGeom>
                <a:avLst/>
                <a:gdLst>
                  <a:gd name="connsiteX0" fmla="*/ 0 w 1828800"/>
                  <a:gd name="connsiteY0" fmla="*/ 1283776 h 1283776"/>
                  <a:gd name="connsiteX1" fmla="*/ 154983 w 1828800"/>
                  <a:gd name="connsiteY1" fmla="*/ 803329 h 1283776"/>
                  <a:gd name="connsiteX2" fmla="*/ 433953 w 1828800"/>
                  <a:gd name="connsiteY2" fmla="*/ 415871 h 1283776"/>
                  <a:gd name="connsiteX3" fmla="*/ 821410 w 1828800"/>
                  <a:gd name="connsiteY3" fmla="*/ 152400 h 1283776"/>
                  <a:gd name="connsiteX4" fmla="*/ 1363851 w 1828800"/>
                  <a:gd name="connsiteY4" fmla="*/ 12915 h 1283776"/>
                  <a:gd name="connsiteX5" fmla="*/ 1828800 w 1828800"/>
                  <a:gd name="connsiteY5" fmla="*/ 74908 h 1283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28800" h="1283776">
                    <a:moveTo>
                      <a:pt x="0" y="1283776"/>
                    </a:moveTo>
                    <a:cubicBezTo>
                      <a:pt x="41329" y="1115878"/>
                      <a:pt x="82658" y="947980"/>
                      <a:pt x="154983" y="803329"/>
                    </a:cubicBezTo>
                    <a:cubicBezTo>
                      <a:pt x="227309" y="658678"/>
                      <a:pt x="322882" y="524359"/>
                      <a:pt x="433953" y="415871"/>
                    </a:cubicBezTo>
                    <a:cubicBezTo>
                      <a:pt x="545024" y="307383"/>
                      <a:pt x="666427" y="219559"/>
                      <a:pt x="821410" y="152400"/>
                    </a:cubicBezTo>
                    <a:cubicBezTo>
                      <a:pt x="976393" y="85241"/>
                      <a:pt x="1195953" y="25830"/>
                      <a:pt x="1363851" y="12915"/>
                    </a:cubicBezTo>
                    <a:cubicBezTo>
                      <a:pt x="1531749" y="0"/>
                      <a:pt x="1680274" y="37454"/>
                      <a:pt x="1828800" y="74908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3" name="Rectangle 152"/>
              <p:cNvSpPr/>
              <p:nvPr/>
            </p:nvSpPr>
            <p:spPr bwMode="auto">
              <a:xfrm>
                <a:off x="2153142" y="1302167"/>
                <a:ext cx="315251" cy="307640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54" name="Rectangle 153"/>
              <p:cNvSpPr/>
              <p:nvPr/>
            </p:nvSpPr>
            <p:spPr bwMode="auto">
              <a:xfrm>
                <a:off x="593009" y="1969009"/>
                <a:ext cx="385108" cy="321390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155" name="Rectangle 154"/>
              <p:cNvSpPr/>
              <p:nvPr/>
            </p:nvSpPr>
            <p:spPr bwMode="auto">
              <a:xfrm>
                <a:off x="3260103" y="3168636"/>
                <a:ext cx="372569" cy="27498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156" name="Rectangle 155"/>
              <p:cNvSpPr/>
              <p:nvPr/>
            </p:nvSpPr>
            <p:spPr bwMode="auto">
              <a:xfrm>
                <a:off x="2104780" y="2199310"/>
                <a:ext cx="327790" cy="24920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  <p:sp>
            <p:nvSpPr>
              <p:cNvPr id="157" name="Rectangle 156"/>
              <p:cNvSpPr/>
              <p:nvPr/>
            </p:nvSpPr>
            <p:spPr bwMode="auto">
              <a:xfrm>
                <a:off x="1796694" y="3070672"/>
                <a:ext cx="327790" cy="261237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</a:p>
            </p:txBody>
          </p:sp>
          <p:sp>
            <p:nvSpPr>
              <p:cNvPr id="159" name="Oval 158"/>
              <p:cNvSpPr/>
              <p:nvPr/>
            </p:nvSpPr>
            <p:spPr bwMode="auto">
              <a:xfrm>
                <a:off x="3277997" y="3078279"/>
                <a:ext cx="87807" cy="8094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1" name="Oval 160"/>
              <p:cNvSpPr/>
              <p:nvPr/>
            </p:nvSpPr>
            <p:spPr bwMode="auto">
              <a:xfrm>
                <a:off x="1954517" y="2907421"/>
                <a:ext cx="87807" cy="8109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2" name="Oval 161"/>
              <p:cNvSpPr/>
              <p:nvPr/>
            </p:nvSpPr>
            <p:spPr bwMode="auto">
              <a:xfrm>
                <a:off x="2374961" y="2542872"/>
                <a:ext cx="87807" cy="8109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4" name="Oval 163"/>
              <p:cNvSpPr/>
              <p:nvPr/>
            </p:nvSpPr>
            <p:spPr bwMode="auto">
              <a:xfrm>
                <a:off x="2422396" y="1201113"/>
                <a:ext cx="86774" cy="8109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5" name="Oval 164"/>
              <p:cNvSpPr/>
              <p:nvPr/>
            </p:nvSpPr>
            <p:spPr bwMode="auto">
              <a:xfrm>
                <a:off x="1024876" y="2164103"/>
                <a:ext cx="86774" cy="8094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66" name="Down Arrow 165"/>
          <p:cNvSpPr/>
          <p:nvPr/>
        </p:nvSpPr>
        <p:spPr>
          <a:xfrm rot="1480057">
            <a:off x="7765645" y="3204315"/>
            <a:ext cx="245660" cy="504968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0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7634027" y="2819381"/>
            <a:ext cx="977697" cy="408623"/>
          </a:xfrm>
          <a:prstGeom prst="round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Insert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8" name="Down Arrow 167"/>
          <p:cNvSpPr/>
          <p:nvPr/>
        </p:nvSpPr>
        <p:spPr>
          <a:xfrm rot="5400000">
            <a:off x="5041495" y="4099665"/>
            <a:ext cx="245660" cy="504968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0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9" name="Down Arrow 168"/>
          <p:cNvSpPr/>
          <p:nvPr/>
        </p:nvSpPr>
        <p:spPr>
          <a:xfrm rot="8773313">
            <a:off x="3117446" y="2918565"/>
            <a:ext cx="245660" cy="504968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0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3147752" y="3333730"/>
            <a:ext cx="904436" cy="408623"/>
          </a:xfrm>
          <a:prstGeom prst="round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Insert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Properties of Plane 3-Trees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8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-1" y="6445250"/>
            <a:ext cx="3626069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WADS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Book Antiqua" pitchFamily="18" charset="0"/>
              </a:rPr>
              <a:t>August 12, 2013</a:t>
            </a:r>
            <a:endParaRPr lang="en-US" sz="1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94" name="Freeform 93"/>
          <p:cNvSpPr/>
          <p:nvPr/>
        </p:nvSpPr>
        <p:spPr>
          <a:xfrm>
            <a:off x="1035690" y="3192444"/>
            <a:ext cx="2697162" cy="1984375"/>
          </a:xfrm>
          <a:custGeom>
            <a:avLst/>
            <a:gdLst>
              <a:gd name="connsiteX0" fmla="*/ 1394848 w 2324746"/>
              <a:gd name="connsiteY0" fmla="*/ 402956 h 1441343"/>
              <a:gd name="connsiteX1" fmla="*/ 1549831 w 2324746"/>
              <a:gd name="connsiteY1" fmla="*/ 557939 h 1441343"/>
              <a:gd name="connsiteX2" fmla="*/ 1813302 w 2324746"/>
              <a:gd name="connsiteY2" fmla="*/ 743919 h 1441343"/>
              <a:gd name="connsiteX3" fmla="*/ 2324746 w 2324746"/>
              <a:gd name="connsiteY3" fmla="*/ 929898 h 1441343"/>
              <a:gd name="connsiteX4" fmla="*/ 2200760 w 2324746"/>
              <a:gd name="connsiteY4" fmla="*/ 1100380 h 1441343"/>
              <a:gd name="connsiteX5" fmla="*/ 1844299 w 2324746"/>
              <a:gd name="connsiteY5" fmla="*/ 1348353 h 1441343"/>
              <a:gd name="connsiteX6" fmla="*/ 1472339 w 2324746"/>
              <a:gd name="connsiteY6" fmla="*/ 1441343 h 1441343"/>
              <a:gd name="connsiteX7" fmla="*/ 1084882 w 2324746"/>
              <a:gd name="connsiteY7" fmla="*/ 1410346 h 1441343"/>
              <a:gd name="connsiteX8" fmla="*/ 712922 w 2324746"/>
              <a:gd name="connsiteY8" fmla="*/ 1255363 h 1441343"/>
              <a:gd name="connsiteX9" fmla="*/ 402956 w 2324746"/>
              <a:gd name="connsiteY9" fmla="*/ 991892 h 1441343"/>
              <a:gd name="connsiteX10" fmla="*/ 139485 w 2324746"/>
              <a:gd name="connsiteY10" fmla="*/ 604434 h 1441343"/>
              <a:gd name="connsiteX11" fmla="*/ 0 w 2324746"/>
              <a:gd name="connsiteY11" fmla="*/ 30997 h 1441343"/>
              <a:gd name="connsiteX12" fmla="*/ 0 w 2324746"/>
              <a:gd name="connsiteY12" fmla="*/ 0 h 1441343"/>
              <a:gd name="connsiteX13" fmla="*/ 216977 w 2324746"/>
              <a:gd name="connsiteY13" fmla="*/ 108488 h 1441343"/>
              <a:gd name="connsiteX14" fmla="*/ 790414 w 2324746"/>
              <a:gd name="connsiteY14" fmla="*/ 294468 h 1441343"/>
              <a:gd name="connsiteX15" fmla="*/ 1394848 w 2324746"/>
              <a:gd name="connsiteY15" fmla="*/ 402956 h 1441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24746" h="1441343">
                <a:moveTo>
                  <a:pt x="1394848" y="402956"/>
                </a:moveTo>
                <a:lnTo>
                  <a:pt x="1549831" y="557939"/>
                </a:lnTo>
                <a:lnTo>
                  <a:pt x="1813302" y="743919"/>
                </a:lnTo>
                <a:lnTo>
                  <a:pt x="2324746" y="929898"/>
                </a:lnTo>
                <a:lnTo>
                  <a:pt x="2200760" y="1100380"/>
                </a:lnTo>
                <a:lnTo>
                  <a:pt x="1844299" y="1348353"/>
                </a:lnTo>
                <a:lnTo>
                  <a:pt x="1472339" y="1441343"/>
                </a:lnTo>
                <a:lnTo>
                  <a:pt x="1084882" y="1410346"/>
                </a:lnTo>
                <a:lnTo>
                  <a:pt x="712922" y="1255363"/>
                </a:lnTo>
                <a:lnTo>
                  <a:pt x="402956" y="991892"/>
                </a:lnTo>
                <a:lnTo>
                  <a:pt x="139485" y="604434"/>
                </a:lnTo>
                <a:lnTo>
                  <a:pt x="0" y="30997"/>
                </a:lnTo>
                <a:lnTo>
                  <a:pt x="0" y="0"/>
                </a:lnTo>
                <a:lnTo>
                  <a:pt x="216977" y="108488"/>
                </a:lnTo>
                <a:lnTo>
                  <a:pt x="790414" y="294468"/>
                </a:lnTo>
                <a:lnTo>
                  <a:pt x="1394848" y="402956"/>
                </a:lnTo>
                <a:close/>
              </a:path>
            </a:pathLst>
          </a:custGeom>
          <a:solidFill>
            <a:schemeClr val="accent3">
              <a:lumMod val="6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Freeform 94"/>
          <p:cNvSpPr/>
          <p:nvPr/>
        </p:nvSpPr>
        <p:spPr>
          <a:xfrm>
            <a:off x="1049338" y="1817360"/>
            <a:ext cx="1766887" cy="1920875"/>
          </a:xfrm>
          <a:custGeom>
            <a:avLst/>
            <a:gdLst>
              <a:gd name="connsiteX0" fmla="*/ 1394848 w 1518834"/>
              <a:gd name="connsiteY0" fmla="*/ 1425844 h 1425844"/>
              <a:gd name="connsiteX1" fmla="*/ 433953 w 1518834"/>
              <a:gd name="connsiteY1" fmla="*/ 1208868 h 1425844"/>
              <a:gd name="connsiteX2" fmla="*/ 0 w 1518834"/>
              <a:gd name="connsiteY2" fmla="*/ 1038386 h 1425844"/>
              <a:gd name="connsiteX3" fmla="*/ 170482 w 1518834"/>
              <a:gd name="connsiteY3" fmla="*/ 542441 h 1425844"/>
              <a:gd name="connsiteX4" fmla="*/ 449451 w 1518834"/>
              <a:gd name="connsiteY4" fmla="*/ 247973 h 1425844"/>
              <a:gd name="connsiteX5" fmla="*/ 743919 w 1518834"/>
              <a:gd name="connsiteY5" fmla="*/ 108488 h 1425844"/>
              <a:gd name="connsiteX6" fmla="*/ 1069383 w 1518834"/>
              <a:gd name="connsiteY6" fmla="*/ 0 h 1425844"/>
              <a:gd name="connsiteX7" fmla="*/ 1425844 w 1518834"/>
              <a:gd name="connsiteY7" fmla="*/ 77492 h 1425844"/>
              <a:gd name="connsiteX8" fmla="*/ 1518834 w 1518834"/>
              <a:gd name="connsiteY8" fmla="*/ 464949 h 1425844"/>
              <a:gd name="connsiteX9" fmla="*/ 1503336 w 1518834"/>
              <a:gd name="connsiteY9" fmla="*/ 728420 h 1425844"/>
              <a:gd name="connsiteX10" fmla="*/ 1456841 w 1518834"/>
              <a:gd name="connsiteY10" fmla="*/ 1131376 h 1425844"/>
              <a:gd name="connsiteX11" fmla="*/ 1394848 w 1518834"/>
              <a:gd name="connsiteY11" fmla="*/ 1425844 h 142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8834" h="1425844">
                <a:moveTo>
                  <a:pt x="1394848" y="1425844"/>
                </a:moveTo>
                <a:lnTo>
                  <a:pt x="433953" y="1208868"/>
                </a:lnTo>
                <a:lnTo>
                  <a:pt x="0" y="1038386"/>
                </a:lnTo>
                <a:lnTo>
                  <a:pt x="170482" y="542441"/>
                </a:lnTo>
                <a:lnTo>
                  <a:pt x="449451" y="247973"/>
                </a:lnTo>
                <a:lnTo>
                  <a:pt x="743919" y="108488"/>
                </a:lnTo>
                <a:lnTo>
                  <a:pt x="1069383" y="0"/>
                </a:lnTo>
                <a:lnTo>
                  <a:pt x="1425844" y="77492"/>
                </a:lnTo>
                <a:lnTo>
                  <a:pt x="1518834" y="464949"/>
                </a:lnTo>
                <a:lnTo>
                  <a:pt x="1503336" y="728420"/>
                </a:lnTo>
                <a:lnTo>
                  <a:pt x="1456841" y="1131376"/>
                </a:lnTo>
                <a:lnTo>
                  <a:pt x="1394848" y="1425844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Freeform 95"/>
          <p:cNvSpPr/>
          <p:nvPr/>
        </p:nvSpPr>
        <p:spPr>
          <a:xfrm>
            <a:off x="2614613" y="1909435"/>
            <a:ext cx="1690687" cy="2525713"/>
          </a:xfrm>
          <a:custGeom>
            <a:avLst/>
            <a:gdLst>
              <a:gd name="connsiteX0" fmla="*/ 0 w 1410346"/>
              <a:gd name="connsiteY0" fmla="*/ 1363851 h 1891745"/>
              <a:gd name="connsiteX1" fmla="*/ 247973 w 1410346"/>
              <a:gd name="connsiteY1" fmla="*/ 1611824 h 1891745"/>
              <a:gd name="connsiteX2" fmla="*/ 728421 w 1410346"/>
              <a:gd name="connsiteY2" fmla="*/ 1844298 h 1891745"/>
              <a:gd name="connsiteX3" fmla="*/ 991892 w 1410346"/>
              <a:gd name="connsiteY3" fmla="*/ 1890793 h 1891745"/>
              <a:gd name="connsiteX4" fmla="*/ 1239865 w 1410346"/>
              <a:gd name="connsiteY4" fmla="*/ 1627322 h 1891745"/>
              <a:gd name="connsiteX5" fmla="*/ 1410346 w 1410346"/>
              <a:gd name="connsiteY5" fmla="*/ 1317356 h 1891745"/>
              <a:gd name="connsiteX6" fmla="*/ 1394848 w 1410346"/>
              <a:gd name="connsiteY6" fmla="*/ 867905 h 1891745"/>
              <a:gd name="connsiteX7" fmla="*/ 1177872 w 1410346"/>
              <a:gd name="connsiteY7" fmla="*/ 402956 h 1891745"/>
              <a:gd name="connsiteX8" fmla="*/ 883404 w 1410346"/>
              <a:gd name="connsiteY8" fmla="*/ 170481 h 1891745"/>
              <a:gd name="connsiteX9" fmla="*/ 449451 w 1410346"/>
              <a:gd name="connsiteY9" fmla="*/ 0 h 1891745"/>
              <a:gd name="connsiteX10" fmla="*/ 77492 w 1410346"/>
              <a:gd name="connsiteY10" fmla="*/ 0 h 1891745"/>
              <a:gd name="connsiteX11" fmla="*/ 108489 w 1410346"/>
              <a:gd name="connsiteY11" fmla="*/ 247973 h 1891745"/>
              <a:gd name="connsiteX12" fmla="*/ 154984 w 1410346"/>
              <a:gd name="connsiteY12" fmla="*/ 511444 h 1891745"/>
              <a:gd name="connsiteX13" fmla="*/ 77492 w 1410346"/>
              <a:gd name="connsiteY13" fmla="*/ 1162373 h 1891745"/>
              <a:gd name="connsiteX14" fmla="*/ 0 w 1410346"/>
              <a:gd name="connsiteY14" fmla="*/ 1363851 h 18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0346" h="1891745">
                <a:moveTo>
                  <a:pt x="0" y="1363851"/>
                </a:moveTo>
                <a:lnTo>
                  <a:pt x="247973" y="1611824"/>
                </a:lnTo>
                <a:lnTo>
                  <a:pt x="728421" y="1844298"/>
                </a:lnTo>
                <a:cubicBezTo>
                  <a:pt x="981472" y="1891745"/>
                  <a:pt x="892296" y="1890793"/>
                  <a:pt x="991892" y="1890793"/>
                </a:cubicBezTo>
                <a:lnTo>
                  <a:pt x="1239865" y="1627322"/>
                </a:lnTo>
                <a:lnTo>
                  <a:pt x="1410346" y="1317356"/>
                </a:lnTo>
                <a:lnTo>
                  <a:pt x="1394848" y="867905"/>
                </a:lnTo>
                <a:lnTo>
                  <a:pt x="1177872" y="402956"/>
                </a:lnTo>
                <a:lnTo>
                  <a:pt x="883404" y="170481"/>
                </a:lnTo>
                <a:lnTo>
                  <a:pt x="449451" y="0"/>
                </a:lnTo>
                <a:lnTo>
                  <a:pt x="77492" y="0"/>
                </a:lnTo>
                <a:lnTo>
                  <a:pt x="108489" y="247973"/>
                </a:lnTo>
                <a:lnTo>
                  <a:pt x="154984" y="511444"/>
                </a:lnTo>
                <a:lnTo>
                  <a:pt x="77492" y="1162373"/>
                </a:lnTo>
                <a:lnTo>
                  <a:pt x="0" y="1363851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Rectangular Callout 96"/>
          <p:cNvSpPr/>
          <p:nvPr/>
        </p:nvSpPr>
        <p:spPr>
          <a:xfrm>
            <a:off x="0" y="1467471"/>
            <a:ext cx="1843088" cy="481012"/>
          </a:xfrm>
          <a:prstGeom prst="wedgeRectCallout">
            <a:avLst>
              <a:gd name="adj1" fmla="val 37249"/>
              <a:gd name="adj2" fmla="val 139576"/>
            </a:avLst>
          </a:pr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Plane 3-Tree</a:t>
            </a:r>
          </a:p>
        </p:txBody>
      </p:sp>
      <p:sp>
        <p:nvSpPr>
          <p:cNvPr id="98" name="Rectangular Callout 97"/>
          <p:cNvSpPr/>
          <p:nvPr/>
        </p:nvSpPr>
        <p:spPr>
          <a:xfrm>
            <a:off x="3536950" y="1470646"/>
            <a:ext cx="2000250" cy="479425"/>
          </a:xfrm>
          <a:prstGeom prst="wedgeRectCallout">
            <a:avLst>
              <a:gd name="adj1" fmla="val -49600"/>
              <a:gd name="adj2" fmla="val 214364"/>
            </a:avLst>
          </a:pr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Plane 3-Tree</a:t>
            </a:r>
          </a:p>
        </p:txBody>
      </p:sp>
      <p:sp>
        <p:nvSpPr>
          <p:cNvPr id="99" name="Rectangular Callout 98"/>
          <p:cNvSpPr/>
          <p:nvPr/>
        </p:nvSpPr>
        <p:spPr>
          <a:xfrm>
            <a:off x="0" y="5199683"/>
            <a:ext cx="1998663" cy="479425"/>
          </a:xfrm>
          <a:prstGeom prst="wedgeRectCallout">
            <a:avLst>
              <a:gd name="adj1" fmla="val 48199"/>
              <a:gd name="adj2" fmla="val -134435"/>
            </a:avLst>
          </a:prstGeom>
          <a:solidFill>
            <a:schemeClr val="bg1">
              <a:lumMod val="50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Plane 3-Tree</a:t>
            </a:r>
          </a:p>
        </p:txBody>
      </p:sp>
      <p:sp>
        <p:nvSpPr>
          <p:cNvPr id="100" name="Rectangular Callout 99"/>
          <p:cNvSpPr/>
          <p:nvPr/>
        </p:nvSpPr>
        <p:spPr>
          <a:xfrm>
            <a:off x="3089109" y="5342037"/>
            <a:ext cx="2000250" cy="758825"/>
          </a:xfrm>
          <a:prstGeom prst="wedgeRectCallout">
            <a:avLst>
              <a:gd name="adj1" fmla="val -70883"/>
              <a:gd name="adj2" fmla="val -248642"/>
            </a:avLst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Representative Vertex</a:t>
            </a:r>
          </a:p>
        </p:txBody>
      </p:sp>
      <p:grpSp>
        <p:nvGrpSpPr>
          <p:cNvPr id="101" name="Group 63"/>
          <p:cNvGrpSpPr>
            <a:grpSpLocks/>
          </p:cNvGrpSpPr>
          <p:nvPr/>
        </p:nvGrpSpPr>
        <p:grpSpPr bwMode="auto">
          <a:xfrm>
            <a:off x="785813" y="978521"/>
            <a:ext cx="3503612" cy="4354512"/>
            <a:chOff x="1185028" y="1270861"/>
            <a:chExt cx="3758931" cy="4107051"/>
          </a:xfrm>
        </p:grpSpPr>
        <p:sp>
          <p:nvSpPr>
            <p:cNvPr id="102" name="Rectangle 101"/>
            <p:cNvSpPr/>
            <p:nvPr/>
          </p:nvSpPr>
          <p:spPr bwMode="auto">
            <a:xfrm>
              <a:off x="3050016" y="2260566"/>
              <a:ext cx="212899" cy="18566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185028" y="3331125"/>
              <a:ext cx="211195" cy="18566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4255872" y="4635259"/>
              <a:ext cx="211195" cy="18566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913761" y="3533257"/>
              <a:ext cx="211195" cy="187161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419837" y="4509487"/>
              <a:ext cx="211195" cy="187161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3799418" y="3206849"/>
              <a:ext cx="211195" cy="187161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4277625" y="4520252"/>
              <a:ext cx="109391" cy="102843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2618115" y="4303521"/>
              <a:ext cx="109391" cy="102843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3145057" y="3838342"/>
              <a:ext cx="109391" cy="102843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3681537" y="3387233"/>
              <a:ext cx="109391" cy="102843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3204664" y="2144172"/>
              <a:ext cx="109391" cy="102843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1452164" y="3355761"/>
              <a:ext cx="109391" cy="102843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4" name="Freeform 113"/>
            <p:cNvSpPr/>
            <p:nvPr/>
          </p:nvSpPr>
          <p:spPr>
            <a:xfrm>
              <a:off x="1488195" y="3425453"/>
              <a:ext cx="1689561" cy="464158"/>
            </a:xfrm>
            <a:custGeom>
              <a:avLst/>
              <a:gdLst>
                <a:gd name="connsiteX0" fmla="*/ 0 w 1689316"/>
                <a:gd name="connsiteY0" fmla="*/ 0 h 464950"/>
                <a:gd name="connsiteX1" fmla="*/ 914400 w 1689316"/>
                <a:gd name="connsiteY1" fmla="*/ 294468 h 464950"/>
                <a:gd name="connsiteX2" fmla="*/ 1689316 w 1689316"/>
                <a:gd name="connsiteY2" fmla="*/ 464950 h 464950"/>
                <a:gd name="connsiteX3" fmla="*/ 1689316 w 1689316"/>
                <a:gd name="connsiteY3" fmla="*/ 464950 h 46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64950">
                  <a:moveTo>
                    <a:pt x="0" y="0"/>
                  </a:moveTo>
                  <a:cubicBezTo>
                    <a:pt x="316423" y="108488"/>
                    <a:pt x="632847" y="216976"/>
                    <a:pt x="914400" y="294468"/>
                  </a:cubicBezTo>
                  <a:cubicBezTo>
                    <a:pt x="1195953" y="371960"/>
                    <a:pt x="1689316" y="464950"/>
                    <a:pt x="1689316" y="464950"/>
                  </a:cubicBezTo>
                  <a:lnTo>
                    <a:pt x="1689316" y="46495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3193084" y="2247091"/>
              <a:ext cx="165210" cy="1658991"/>
            </a:xfrm>
            <a:custGeom>
              <a:avLst/>
              <a:gdLst>
                <a:gd name="connsiteX0" fmla="*/ 61993 w 165315"/>
                <a:gd name="connsiteY0" fmla="*/ 0 h 1658319"/>
                <a:gd name="connsiteX1" fmla="*/ 154983 w 165315"/>
                <a:gd name="connsiteY1" fmla="*/ 650929 h 1658319"/>
                <a:gd name="connsiteX2" fmla="*/ 0 w 165315"/>
                <a:gd name="connsiteY2" fmla="*/ 1658319 h 1658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315" h="1658319">
                  <a:moveTo>
                    <a:pt x="61993" y="0"/>
                  </a:moveTo>
                  <a:cubicBezTo>
                    <a:pt x="113654" y="187271"/>
                    <a:pt x="165315" y="374543"/>
                    <a:pt x="154983" y="650929"/>
                  </a:cubicBezTo>
                  <a:cubicBezTo>
                    <a:pt x="144651" y="927316"/>
                    <a:pt x="72325" y="1292817"/>
                    <a:pt x="0" y="1658319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3193084" y="3874638"/>
              <a:ext cx="1146245" cy="666292"/>
            </a:xfrm>
            <a:custGeom>
              <a:avLst/>
              <a:gdLst>
                <a:gd name="connsiteX0" fmla="*/ 0 w 1146874"/>
                <a:gd name="connsiteY0" fmla="*/ 0 h 666427"/>
                <a:gd name="connsiteX1" fmla="*/ 418454 w 1146874"/>
                <a:gd name="connsiteY1" fmla="*/ 371960 h 666427"/>
                <a:gd name="connsiteX2" fmla="*/ 1146874 w 1146874"/>
                <a:gd name="connsiteY2" fmla="*/ 666427 h 666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6874" h="666427">
                  <a:moveTo>
                    <a:pt x="0" y="0"/>
                  </a:moveTo>
                  <a:cubicBezTo>
                    <a:pt x="113654" y="130444"/>
                    <a:pt x="227308" y="260889"/>
                    <a:pt x="418454" y="371960"/>
                  </a:cubicBezTo>
                  <a:cubicBezTo>
                    <a:pt x="609600" y="483031"/>
                    <a:pt x="878237" y="574729"/>
                    <a:pt x="1146874" y="666427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" name="Arc 116"/>
            <p:cNvSpPr/>
            <p:nvPr/>
          </p:nvSpPr>
          <p:spPr>
            <a:xfrm>
              <a:off x="1859490" y="2122815"/>
              <a:ext cx="3084469" cy="2743025"/>
            </a:xfrm>
            <a:prstGeom prst="arc">
              <a:avLst>
                <a:gd name="adj1" fmla="val 15839463"/>
                <a:gd name="adj2" fmla="val 3098651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8" name="Freeform 117"/>
            <p:cNvSpPr/>
            <p:nvPr/>
          </p:nvSpPr>
          <p:spPr>
            <a:xfrm>
              <a:off x="1472866" y="2079395"/>
              <a:ext cx="1827519" cy="1283172"/>
            </a:xfrm>
            <a:custGeom>
              <a:avLst/>
              <a:gdLst>
                <a:gd name="connsiteX0" fmla="*/ 0 w 1828800"/>
                <a:gd name="connsiteY0" fmla="*/ 1283776 h 1283776"/>
                <a:gd name="connsiteX1" fmla="*/ 154983 w 1828800"/>
                <a:gd name="connsiteY1" fmla="*/ 803329 h 1283776"/>
                <a:gd name="connsiteX2" fmla="*/ 433953 w 1828800"/>
                <a:gd name="connsiteY2" fmla="*/ 415871 h 1283776"/>
                <a:gd name="connsiteX3" fmla="*/ 821410 w 1828800"/>
                <a:gd name="connsiteY3" fmla="*/ 152400 h 1283776"/>
                <a:gd name="connsiteX4" fmla="*/ 1363851 w 1828800"/>
                <a:gd name="connsiteY4" fmla="*/ 12915 h 1283776"/>
                <a:gd name="connsiteX5" fmla="*/ 1828800 w 1828800"/>
                <a:gd name="connsiteY5" fmla="*/ 74908 h 1283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1283776">
                  <a:moveTo>
                    <a:pt x="0" y="1283776"/>
                  </a:moveTo>
                  <a:cubicBezTo>
                    <a:pt x="41329" y="1115878"/>
                    <a:pt x="82658" y="947980"/>
                    <a:pt x="154983" y="803329"/>
                  </a:cubicBezTo>
                  <a:cubicBezTo>
                    <a:pt x="227309" y="658678"/>
                    <a:pt x="322882" y="524359"/>
                    <a:pt x="433953" y="415871"/>
                  </a:cubicBezTo>
                  <a:cubicBezTo>
                    <a:pt x="545024" y="307383"/>
                    <a:pt x="666427" y="219559"/>
                    <a:pt x="821410" y="152400"/>
                  </a:cubicBezTo>
                  <a:cubicBezTo>
                    <a:pt x="976393" y="85241"/>
                    <a:pt x="1195953" y="25830"/>
                    <a:pt x="1363851" y="12915"/>
                  </a:cubicBezTo>
                  <a:cubicBezTo>
                    <a:pt x="1531749" y="0"/>
                    <a:pt x="1680274" y="37454"/>
                    <a:pt x="1828800" y="74908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9" name="Freeform 118"/>
            <p:cNvSpPr/>
            <p:nvPr/>
          </p:nvSpPr>
          <p:spPr>
            <a:xfrm>
              <a:off x="2649768" y="3906082"/>
              <a:ext cx="543316" cy="432715"/>
            </a:xfrm>
            <a:custGeom>
              <a:avLst/>
              <a:gdLst>
                <a:gd name="connsiteX0" fmla="*/ 0 w 542441"/>
                <a:gd name="connsiteY0" fmla="*/ 433952 h 433952"/>
                <a:gd name="connsiteX1" fmla="*/ 340963 w 542441"/>
                <a:gd name="connsiteY1" fmla="*/ 309966 h 433952"/>
                <a:gd name="connsiteX2" fmla="*/ 542441 w 542441"/>
                <a:gd name="connsiteY2" fmla="*/ 0 h 433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2441" h="433952">
                  <a:moveTo>
                    <a:pt x="0" y="433952"/>
                  </a:moveTo>
                  <a:cubicBezTo>
                    <a:pt x="125278" y="408121"/>
                    <a:pt x="250556" y="382291"/>
                    <a:pt x="340963" y="309966"/>
                  </a:cubicBezTo>
                  <a:cubicBezTo>
                    <a:pt x="431370" y="237641"/>
                    <a:pt x="486905" y="118820"/>
                    <a:pt x="542441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" name="Freeform 119"/>
            <p:cNvSpPr/>
            <p:nvPr/>
          </p:nvSpPr>
          <p:spPr>
            <a:xfrm>
              <a:off x="1472866" y="3425453"/>
              <a:ext cx="1192230" cy="923825"/>
            </a:xfrm>
            <a:custGeom>
              <a:avLst/>
              <a:gdLst>
                <a:gd name="connsiteX0" fmla="*/ 0 w 1193369"/>
                <a:gd name="connsiteY0" fmla="*/ 0 h 924733"/>
                <a:gd name="connsiteX1" fmla="*/ 309966 w 1193369"/>
                <a:gd name="connsiteY1" fmla="*/ 557939 h 924733"/>
                <a:gd name="connsiteX2" fmla="*/ 743919 w 1193369"/>
                <a:gd name="connsiteY2" fmla="*/ 867906 h 924733"/>
                <a:gd name="connsiteX3" fmla="*/ 1193369 w 1193369"/>
                <a:gd name="connsiteY3" fmla="*/ 898902 h 92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3369" h="924733">
                  <a:moveTo>
                    <a:pt x="0" y="0"/>
                  </a:moveTo>
                  <a:cubicBezTo>
                    <a:pt x="92990" y="206644"/>
                    <a:pt x="185980" y="413288"/>
                    <a:pt x="309966" y="557939"/>
                  </a:cubicBezTo>
                  <a:cubicBezTo>
                    <a:pt x="433953" y="702590"/>
                    <a:pt x="596685" y="811079"/>
                    <a:pt x="743919" y="867906"/>
                  </a:cubicBezTo>
                  <a:cubicBezTo>
                    <a:pt x="891153" y="924733"/>
                    <a:pt x="1042261" y="911817"/>
                    <a:pt x="1193369" y="898902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" name="Freeform 122"/>
            <p:cNvSpPr/>
            <p:nvPr/>
          </p:nvSpPr>
          <p:spPr>
            <a:xfrm>
              <a:off x="3223741" y="3440426"/>
              <a:ext cx="510956" cy="419240"/>
            </a:xfrm>
            <a:custGeom>
              <a:avLst/>
              <a:gdLst>
                <a:gd name="connsiteX0" fmla="*/ 0 w 511445"/>
                <a:gd name="connsiteY0" fmla="*/ 418454 h 418454"/>
                <a:gd name="connsiteX1" fmla="*/ 185980 w 511445"/>
                <a:gd name="connsiteY1" fmla="*/ 185979 h 418454"/>
                <a:gd name="connsiteX2" fmla="*/ 511445 w 511445"/>
                <a:gd name="connsiteY2" fmla="*/ 0 h 41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11445" h="418454">
                  <a:moveTo>
                    <a:pt x="0" y="418454"/>
                  </a:moveTo>
                  <a:cubicBezTo>
                    <a:pt x="50369" y="337087"/>
                    <a:pt x="100739" y="255721"/>
                    <a:pt x="185980" y="185979"/>
                  </a:cubicBezTo>
                  <a:cubicBezTo>
                    <a:pt x="271221" y="116237"/>
                    <a:pt x="391333" y="58118"/>
                    <a:pt x="511445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7" name="Freeform 126"/>
            <p:cNvSpPr/>
            <p:nvPr/>
          </p:nvSpPr>
          <p:spPr>
            <a:xfrm>
              <a:off x="3223741" y="2200674"/>
              <a:ext cx="664243" cy="1208309"/>
            </a:xfrm>
            <a:custGeom>
              <a:avLst/>
              <a:gdLst>
                <a:gd name="connsiteX0" fmla="*/ 526943 w 663844"/>
                <a:gd name="connsiteY0" fmla="*/ 1208868 h 1208868"/>
                <a:gd name="connsiteX1" fmla="*/ 650929 w 663844"/>
                <a:gd name="connsiteY1" fmla="*/ 759417 h 1208868"/>
                <a:gd name="connsiteX2" fmla="*/ 604434 w 663844"/>
                <a:gd name="connsiteY2" fmla="*/ 418455 h 1208868"/>
                <a:gd name="connsiteX3" fmla="*/ 402956 w 663844"/>
                <a:gd name="connsiteY3" fmla="*/ 185980 h 1208868"/>
                <a:gd name="connsiteX4" fmla="*/ 0 w 663844"/>
                <a:gd name="connsiteY4" fmla="*/ 0 h 120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3844" h="1208868">
                  <a:moveTo>
                    <a:pt x="526943" y="1208868"/>
                  </a:moveTo>
                  <a:cubicBezTo>
                    <a:pt x="582478" y="1050010"/>
                    <a:pt x="638014" y="891153"/>
                    <a:pt x="650929" y="759417"/>
                  </a:cubicBezTo>
                  <a:cubicBezTo>
                    <a:pt x="663844" y="627682"/>
                    <a:pt x="645763" y="514028"/>
                    <a:pt x="604434" y="418455"/>
                  </a:cubicBezTo>
                  <a:cubicBezTo>
                    <a:pt x="563105" y="322882"/>
                    <a:pt x="503695" y="255723"/>
                    <a:pt x="402956" y="185980"/>
                  </a:cubicBezTo>
                  <a:cubicBezTo>
                    <a:pt x="302217" y="116238"/>
                    <a:pt x="151108" y="58119"/>
                    <a:pt x="0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1" name="Freeform 130"/>
            <p:cNvSpPr/>
            <p:nvPr/>
          </p:nvSpPr>
          <p:spPr>
            <a:xfrm>
              <a:off x="2665096" y="4370240"/>
              <a:ext cx="1689561" cy="426726"/>
            </a:xfrm>
            <a:custGeom>
              <a:avLst/>
              <a:gdLst>
                <a:gd name="connsiteX0" fmla="*/ 0 w 1689316"/>
                <a:gd name="connsiteY0" fmla="*/ 0 h 426204"/>
                <a:gd name="connsiteX1" fmla="*/ 371960 w 1689316"/>
                <a:gd name="connsiteY1" fmla="*/ 340963 h 426204"/>
                <a:gd name="connsiteX2" fmla="*/ 945397 w 1689316"/>
                <a:gd name="connsiteY2" fmla="*/ 402956 h 426204"/>
                <a:gd name="connsiteX3" fmla="*/ 1689316 w 1689316"/>
                <a:gd name="connsiteY3" fmla="*/ 201478 h 42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26204">
                  <a:moveTo>
                    <a:pt x="0" y="0"/>
                  </a:moveTo>
                  <a:cubicBezTo>
                    <a:pt x="107197" y="136902"/>
                    <a:pt x="214394" y="273804"/>
                    <a:pt x="371960" y="340963"/>
                  </a:cubicBezTo>
                  <a:cubicBezTo>
                    <a:pt x="529526" y="408122"/>
                    <a:pt x="725838" y="426204"/>
                    <a:pt x="945397" y="402956"/>
                  </a:cubicBezTo>
                  <a:cubicBezTo>
                    <a:pt x="1164956" y="379709"/>
                    <a:pt x="1427136" y="290593"/>
                    <a:pt x="1689316" y="201478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" name="Arc 133"/>
            <p:cNvSpPr/>
            <p:nvPr/>
          </p:nvSpPr>
          <p:spPr>
            <a:xfrm>
              <a:off x="1440506" y="1270861"/>
              <a:ext cx="3379121" cy="3917026"/>
            </a:xfrm>
            <a:prstGeom prst="arc">
              <a:avLst>
                <a:gd name="adj1" fmla="val 3197428"/>
                <a:gd name="adj2" fmla="val 10421327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6" name="Arc 135"/>
            <p:cNvSpPr/>
            <p:nvPr/>
          </p:nvSpPr>
          <p:spPr>
            <a:xfrm>
              <a:off x="2835415" y="3394010"/>
              <a:ext cx="1473256" cy="1983902"/>
            </a:xfrm>
            <a:prstGeom prst="arc">
              <a:avLst>
                <a:gd name="adj1" fmla="val 16867758"/>
                <a:gd name="adj2" fmla="val 643735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7" name="Freeform 136"/>
          <p:cNvSpPr/>
          <p:nvPr/>
        </p:nvSpPr>
        <p:spPr>
          <a:xfrm>
            <a:off x="1081088" y="3259758"/>
            <a:ext cx="1574800" cy="492125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317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Freeform 138"/>
          <p:cNvSpPr/>
          <p:nvPr/>
        </p:nvSpPr>
        <p:spPr>
          <a:xfrm>
            <a:off x="2670170" y="1978865"/>
            <a:ext cx="153988" cy="1758950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317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Freeform 139"/>
          <p:cNvSpPr/>
          <p:nvPr/>
        </p:nvSpPr>
        <p:spPr>
          <a:xfrm>
            <a:off x="2670175" y="3736008"/>
            <a:ext cx="1068388" cy="70643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317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1" name="Group 41"/>
          <p:cNvGrpSpPr>
            <a:grpSpLocks/>
          </p:cNvGrpSpPr>
          <p:nvPr/>
        </p:nvGrpSpPr>
        <p:grpSpPr bwMode="auto">
          <a:xfrm>
            <a:off x="4989513" y="1043608"/>
            <a:ext cx="3446462" cy="4200525"/>
            <a:chOff x="2178960" y="814198"/>
            <a:chExt cx="3445781" cy="4199164"/>
          </a:xfrm>
        </p:grpSpPr>
        <p:grpSp>
          <p:nvGrpSpPr>
            <p:cNvPr id="142" name="Group 57"/>
            <p:cNvGrpSpPr>
              <a:grpSpLocks/>
            </p:cNvGrpSpPr>
            <p:nvPr/>
          </p:nvGrpSpPr>
          <p:grpSpPr bwMode="auto">
            <a:xfrm>
              <a:off x="2178960" y="814198"/>
              <a:ext cx="3445781" cy="4199164"/>
              <a:chOff x="2178960" y="480376"/>
              <a:chExt cx="3445781" cy="4199164"/>
            </a:xfrm>
          </p:grpSpPr>
          <p:sp>
            <p:nvSpPr>
              <p:cNvPr id="144" name="Freeform 143"/>
              <p:cNvSpPr/>
              <p:nvPr/>
            </p:nvSpPr>
            <p:spPr>
              <a:xfrm>
                <a:off x="2483700" y="2695808"/>
                <a:ext cx="2698217" cy="1983732"/>
              </a:xfrm>
              <a:custGeom>
                <a:avLst/>
                <a:gdLst>
                  <a:gd name="connsiteX0" fmla="*/ 1394848 w 2324746"/>
                  <a:gd name="connsiteY0" fmla="*/ 402956 h 1441343"/>
                  <a:gd name="connsiteX1" fmla="*/ 1549831 w 2324746"/>
                  <a:gd name="connsiteY1" fmla="*/ 557939 h 1441343"/>
                  <a:gd name="connsiteX2" fmla="*/ 1813302 w 2324746"/>
                  <a:gd name="connsiteY2" fmla="*/ 743919 h 1441343"/>
                  <a:gd name="connsiteX3" fmla="*/ 2324746 w 2324746"/>
                  <a:gd name="connsiteY3" fmla="*/ 929898 h 1441343"/>
                  <a:gd name="connsiteX4" fmla="*/ 2200760 w 2324746"/>
                  <a:gd name="connsiteY4" fmla="*/ 1100380 h 1441343"/>
                  <a:gd name="connsiteX5" fmla="*/ 1844299 w 2324746"/>
                  <a:gd name="connsiteY5" fmla="*/ 1348353 h 1441343"/>
                  <a:gd name="connsiteX6" fmla="*/ 1472339 w 2324746"/>
                  <a:gd name="connsiteY6" fmla="*/ 1441343 h 1441343"/>
                  <a:gd name="connsiteX7" fmla="*/ 1084882 w 2324746"/>
                  <a:gd name="connsiteY7" fmla="*/ 1410346 h 1441343"/>
                  <a:gd name="connsiteX8" fmla="*/ 712922 w 2324746"/>
                  <a:gd name="connsiteY8" fmla="*/ 1255363 h 1441343"/>
                  <a:gd name="connsiteX9" fmla="*/ 402956 w 2324746"/>
                  <a:gd name="connsiteY9" fmla="*/ 991892 h 1441343"/>
                  <a:gd name="connsiteX10" fmla="*/ 139485 w 2324746"/>
                  <a:gd name="connsiteY10" fmla="*/ 604434 h 1441343"/>
                  <a:gd name="connsiteX11" fmla="*/ 0 w 2324746"/>
                  <a:gd name="connsiteY11" fmla="*/ 30997 h 1441343"/>
                  <a:gd name="connsiteX12" fmla="*/ 0 w 2324746"/>
                  <a:gd name="connsiteY12" fmla="*/ 0 h 1441343"/>
                  <a:gd name="connsiteX13" fmla="*/ 216977 w 2324746"/>
                  <a:gd name="connsiteY13" fmla="*/ 108488 h 1441343"/>
                  <a:gd name="connsiteX14" fmla="*/ 790414 w 2324746"/>
                  <a:gd name="connsiteY14" fmla="*/ 294468 h 1441343"/>
                  <a:gd name="connsiteX15" fmla="*/ 1394848 w 2324746"/>
                  <a:gd name="connsiteY15" fmla="*/ 402956 h 1441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24746" h="1441343">
                    <a:moveTo>
                      <a:pt x="1394848" y="402956"/>
                    </a:moveTo>
                    <a:lnTo>
                      <a:pt x="1549831" y="557939"/>
                    </a:lnTo>
                    <a:lnTo>
                      <a:pt x="1813302" y="743919"/>
                    </a:lnTo>
                    <a:lnTo>
                      <a:pt x="2324746" y="929898"/>
                    </a:lnTo>
                    <a:lnTo>
                      <a:pt x="2200760" y="1100380"/>
                    </a:lnTo>
                    <a:lnTo>
                      <a:pt x="1844299" y="1348353"/>
                    </a:lnTo>
                    <a:lnTo>
                      <a:pt x="1472339" y="1441343"/>
                    </a:lnTo>
                    <a:lnTo>
                      <a:pt x="1084882" y="1410346"/>
                    </a:lnTo>
                    <a:lnTo>
                      <a:pt x="712922" y="1255363"/>
                    </a:lnTo>
                    <a:lnTo>
                      <a:pt x="402956" y="991892"/>
                    </a:lnTo>
                    <a:lnTo>
                      <a:pt x="139485" y="604434"/>
                    </a:lnTo>
                    <a:lnTo>
                      <a:pt x="0" y="30997"/>
                    </a:lnTo>
                    <a:lnTo>
                      <a:pt x="0" y="0"/>
                    </a:lnTo>
                    <a:lnTo>
                      <a:pt x="216977" y="108488"/>
                    </a:lnTo>
                    <a:lnTo>
                      <a:pt x="790414" y="294468"/>
                    </a:lnTo>
                    <a:lnTo>
                      <a:pt x="1394848" y="402956"/>
                    </a:lnTo>
                    <a:close/>
                  </a:path>
                </a:pathLst>
              </a:custGeom>
              <a:solidFill>
                <a:schemeClr val="accent3">
                  <a:lumMod val="65000"/>
                  <a:alpha val="2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5" name="Rectangle 144"/>
              <p:cNvSpPr/>
              <p:nvPr/>
            </p:nvSpPr>
            <p:spPr bwMode="auto">
              <a:xfrm>
                <a:off x="2178960" y="2635502"/>
                <a:ext cx="196811" cy="19678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146" name="Rectangle 145"/>
              <p:cNvSpPr/>
              <p:nvPr/>
            </p:nvSpPr>
            <p:spPr bwMode="auto">
              <a:xfrm>
                <a:off x="5186678" y="4003484"/>
                <a:ext cx="196811" cy="19678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147" name="Rectangle 146"/>
              <p:cNvSpPr/>
              <p:nvPr/>
            </p:nvSpPr>
            <p:spPr bwMode="auto">
              <a:xfrm>
                <a:off x="3475691" y="3813046"/>
                <a:ext cx="196811" cy="198374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</a:p>
            </p:txBody>
          </p:sp>
          <p:sp>
            <p:nvSpPr>
              <p:cNvPr id="148" name="Oval 147"/>
              <p:cNvSpPr/>
              <p:nvPr/>
            </p:nvSpPr>
            <p:spPr bwMode="auto">
              <a:xfrm>
                <a:off x="3659847" y="3681248"/>
                <a:ext cx="101961" cy="109040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9" name="Freeform 148"/>
              <p:cNvSpPr/>
              <p:nvPr/>
            </p:nvSpPr>
            <p:spPr bwMode="auto">
              <a:xfrm>
                <a:off x="3659804" y="3244905"/>
                <a:ext cx="506313" cy="458639"/>
              </a:xfrm>
              <a:custGeom>
                <a:avLst/>
                <a:gdLst>
                  <a:gd name="connsiteX0" fmla="*/ 0 w 542441"/>
                  <a:gd name="connsiteY0" fmla="*/ 433952 h 433952"/>
                  <a:gd name="connsiteX1" fmla="*/ 340963 w 542441"/>
                  <a:gd name="connsiteY1" fmla="*/ 309966 h 433952"/>
                  <a:gd name="connsiteX2" fmla="*/ 542441 w 542441"/>
                  <a:gd name="connsiteY2" fmla="*/ 0 h 433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42441" h="433952">
                    <a:moveTo>
                      <a:pt x="0" y="433952"/>
                    </a:moveTo>
                    <a:cubicBezTo>
                      <a:pt x="125278" y="408121"/>
                      <a:pt x="250556" y="382291"/>
                      <a:pt x="340963" y="309966"/>
                    </a:cubicBezTo>
                    <a:cubicBezTo>
                      <a:pt x="431370" y="237641"/>
                      <a:pt x="486905" y="118820"/>
                      <a:pt x="542441" y="0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0" name="Freeform 149"/>
              <p:cNvSpPr/>
              <p:nvPr/>
            </p:nvSpPr>
            <p:spPr bwMode="auto">
              <a:xfrm>
                <a:off x="2548774" y="2749765"/>
                <a:ext cx="1111030" cy="980757"/>
              </a:xfrm>
              <a:custGeom>
                <a:avLst/>
                <a:gdLst>
                  <a:gd name="connsiteX0" fmla="*/ 0 w 1193369"/>
                  <a:gd name="connsiteY0" fmla="*/ 0 h 924733"/>
                  <a:gd name="connsiteX1" fmla="*/ 309966 w 1193369"/>
                  <a:gd name="connsiteY1" fmla="*/ 557939 h 924733"/>
                  <a:gd name="connsiteX2" fmla="*/ 743919 w 1193369"/>
                  <a:gd name="connsiteY2" fmla="*/ 867906 h 924733"/>
                  <a:gd name="connsiteX3" fmla="*/ 1193369 w 1193369"/>
                  <a:gd name="connsiteY3" fmla="*/ 898902 h 924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93369" h="924733">
                    <a:moveTo>
                      <a:pt x="0" y="0"/>
                    </a:moveTo>
                    <a:cubicBezTo>
                      <a:pt x="92990" y="206644"/>
                      <a:pt x="185980" y="413288"/>
                      <a:pt x="309966" y="557939"/>
                    </a:cubicBezTo>
                    <a:cubicBezTo>
                      <a:pt x="433953" y="702590"/>
                      <a:pt x="596685" y="811079"/>
                      <a:pt x="743919" y="867906"/>
                    </a:cubicBezTo>
                    <a:cubicBezTo>
                      <a:pt x="891153" y="924733"/>
                      <a:pt x="1042261" y="911817"/>
                      <a:pt x="1193369" y="898902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1" name="Freeform 150"/>
              <p:cNvSpPr/>
              <p:nvPr/>
            </p:nvSpPr>
            <p:spPr bwMode="auto">
              <a:xfrm>
                <a:off x="3688374" y="3752740"/>
                <a:ext cx="1576077" cy="452291"/>
              </a:xfrm>
              <a:custGeom>
                <a:avLst/>
                <a:gdLst>
                  <a:gd name="connsiteX0" fmla="*/ 0 w 1689316"/>
                  <a:gd name="connsiteY0" fmla="*/ 0 h 426204"/>
                  <a:gd name="connsiteX1" fmla="*/ 371960 w 1689316"/>
                  <a:gd name="connsiteY1" fmla="*/ 340963 h 426204"/>
                  <a:gd name="connsiteX2" fmla="*/ 945397 w 1689316"/>
                  <a:gd name="connsiteY2" fmla="*/ 402956 h 426204"/>
                  <a:gd name="connsiteX3" fmla="*/ 1689316 w 1689316"/>
                  <a:gd name="connsiteY3" fmla="*/ 201478 h 4262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9316" h="426204">
                    <a:moveTo>
                      <a:pt x="0" y="0"/>
                    </a:moveTo>
                    <a:cubicBezTo>
                      <a:pt x="107197" y="136902"/>
                      <a:pt x="214394" y="273804"/>
                      <a:pt x="371960" y="340963"/>
                    </a:cubicBezTo>
                    <a:cubicBezTo>
                      <a:pt x="529526" y="408122"/>
                      <a:pt x="725838" y="426204"/>
                      <a:pt x="945397" y="402956"/>
                    </a:cubicBezTo>
                    <a:cubicBezTo>
                      <a:pt x="1164956" y="379709"/>
                      <a:pt x="1427136" y="290593"/>
                      <a:pt x="1689316" y="201478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2" name="Arc 151"/>
              <p:cNvSpPr/>
              <p:nvPr/>
            </p:nvSpPr>
            <p:spPr bwMode="auto">
              <a:xfrm>
                <a:off x="2512008" y="480376"/>
                <a:ext cx="3112733" cy="4182130"/>
              </a:xfrm>
              <a:prstGeom prst="arc">
                <a:avLst>
                  <a:gd name="adj1" fmla="val 2842306"/>
                  <a:gd name="adj2" fmla="val 10421327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3" name="Freeform 152"/>
              <p:cNvSpPr/>
              <p:nvPr/>
            </p:nvSpPr>
            <p:spPr>
              <a:xfrm>
                <a:off x="4135960" y="3252840"/>
                <a:ext cx="1068177" cy="706208"/>
              </a:xfrm>
              <a:custGeom>
                <a:avLst/>
                <a:gdLst>
                  <a:gd name="connsiteX0" fmla="*/ 0 w 1146874"/>
                  <a:gd name="connsiteY0" fmla="*/ 0 h 666427"/>
                  <a:gd name="connsiteX1" fmla="*/ 418454 w 1146874"/>
                  <a:gd name="connsiteY1" fmla="*/ 371960 h 666427"/>
                  <a:gd name="connsiteX2" fmla="*/ 1146874 w 1146874"/>
                  <a:gd name="connsiteY2" fmla="*/ 666427 h 666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6874" h="666427">
                    <a:moveTo>
                      <a:pt x="0" y="0"/>
                    </a:moveTo>
                    <a:cubicBezTo>
                      <a:pt x="113654" y="130444"/>
                      <a:pt x="227308" y="260889"/>
                      <a:pt x="418454" y="371960"/>
                    </a:cubicBezTo>
                    <a:cubicBezTo>
                      <a:pt x="609600" y="483031"/>
                      <a:pt x="878237" y="574729"/>
                      <a:pt x="1146874" y="666427"/>
                    </a:cubicBezTo>
                  </a:path>
                </a:pathLst>
              </a:custGeom>
              <a:ln w="317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4" name="Freeform 153"/>
              <p:cNvSpPr/>
              <p:nvPr/>
            </p:nvSpPr>
            <p:spPr>
              <a:xfrm>
                <a:off x="2547187" y="2760875"/>
                <a:ext cx="1574489" cy="493552"/>
              </a:xfrm>
              <a:custGeom>
                <a:avLst/>
                <a:gdLst>
                  <a:gd name="connsiteX0" fmla="*/ 0 w 1689316"/>
                  <a:gd name="connsiteY0" fmla="*/ 0 h 464950"/>
                  <a:gd name="connsiteX1" fmla="*/ 914400 w 1689316"/>
                  <a:gd name="connsiteY1" fmla="*/ 294468 h 464950"/>
                  <a:gd name="connsiteX2" fmla="*/ 1689316 w 1689316"/>
                  <a:gd name="connsiteY2" fmla="*/ 464950 h 464950"/>
                  <a:gd name="connsiteX3" fmla="*/ 1689316 w 1689316"/>
                  <a:gd name="connsiteY3" fmla="*/ 464950 h 46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9316" h="464950">
                    <a:moveTo>
                      <a:pt x="0" y="0"/>
                    </a:moveTo>
                    <a:cubicBezTo>
                      <a:pt x="316423" y="108488"/>
                      <a:pt x="632847" y="216976"/>
                      <a:pt x="914400" y="294468"/>
                    </a:cubicBezTo>
                    <a:cubicBezTo>
                      <a:pt x="1195953" y="371960"/>
                      <a:pt x="1689316" y="464950"/>
                      <a:pt x="1689316" y="464950"/>
                    </a:cubicBezTo>
                    <a:lnTo>
                      <a:pt x="1689316" y="464950"/>
                    </a:lnTo>
                  </a:path>
                </a:pathLst>
              </a:custGeom>
              <a:ln w="317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5" name="Oval 154"/>
              <p:cNvSpPr/>
              <p:nvPr/>
            </p:nvSpPr>
            <p:spPr bwMode="auto">
              <a:xfrm>
                <a:off x="4129230" y="3209815"/>
                <a:ext cx="101961" cy="109040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6" name="Oval 155"/>
              <p:cNvSpPr/>
              <p:nvPr/>
            </p:nvSpPr>
            <p:spPr bwMode="auto">
              <a:xfrm>
                <a:off x="5192124" y="3896524"/>
                <a:ext cx="101961" cy="109040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7" name="Rectangle 156"/>
              <p:cNvSpPr/>
              <p:nvPr/>
            </p:nvSpPr>
            <p:spPr bwMode="auto">
              <a:xfrm>
                <a:off x="4058189" y="3422647"/>
                <a:ext cx="196811" cy="198374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</p:grpSp>
        <p:sp>
          <p:nvSpPr>
            <p:cNvPr id="143" name="Oval 142"/>
            <p:cNvSpPr/>
            <p:nvPr/>
          </p:nvSpPr>
          <p:spPr bwMode="auto">
            <a:xfrm>
              <a:off x="2493267" y="3031985"/>
              <a:ext cx="101961" cy="109040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8" name="Group 109"/>
          <p:cNvGrpSpPr>
            <a:grpSpLocks/>
          </p:cNvGrpSpPr>
          <p:nvPr/>
        </p:nvGrpSpPr>
        <p:grpSpPr bwMode="auto">
          <a:xfrm>
            <a:off x="4991100" y="1488108"/>
            <a:ext cx="2016125" cy="2173288"/>
            <a:chOff x="814617" y="818525"/>
            <a:chExt cx="2015896" cy="2173760"/>
          </a:xfrm>
        </p:grpSpPr>
        <p:grpSp>
          <p:nvGrpSpPr>
            <p:cNvPr id="159" name="Group 59"/>
            <p:cNvGrpSpPr>
              <a:grpSpLocks/>
            </p:cNvGrpSpPr>
            <p:nvPr/>
          </p:nvGrpSpPr>
          <p:grpSpPr bwMode="auto">
            <a:xfrm>
              <a:off x="1049093" y="818525"/>
              <a:ext cx="1781420" cy="2173760"/>
              <a:chOff x="2471493" y="905611"/>
              <a:chExt cx="1781420" cy="2173760"/>
            </a:xfrm>
          </p:grpSpPr>
          <p:sp>
            <p:nvSpPr>
              <p:cNvPr id="162" name="Freeform 161"/>
              <p:cNvSpPr/>
              <p:nvPr/>
            </p:nvSpPr>
            <p:spPr>
              <a:xfrm>
                <a:off x="2486226" y="1100916"/>
                <a:ext cx="1766687" cy="1921292"/>
              </a:xfrm>
              <a:custGeom>
                <a:avLst/>
                <a:gdLst>
                  <a:gd name="connsiteX0" fmla="*/ 1394848 w 1518834"/>
                  <a:gd name="connsiteY0" fmla="*/ 1425844 h 1425844"/>
                  <a:gd name="connsiteX1" fmla="*/ 433953 w 1518834"/>
                  <a:gd name="connsiteY1" fmla="*/ 1208868 h 1425844"/>
                  <a:gd name="connsiteX2" fmla="*/ 0 w 1518834"/>
                  <a:gd name="connsiteY2" fmla="*/ 1038386 h 1425844"/>
                  <a:gd name="connsiteX3" fmla="*/ 170482 w 1518834"/>
                  <a:gd name="connsiteY3" fmla="*/ 542441 h 1425844"/>
                  <a:gd name="connsiteX4" fmla="*/ 449451 w 1518834"/>
                  <a:gd name="connsiteY4" fmla="*/ 247973 h 1425844"/>
                  <a:gd name="connsiteX5" fmla="*/ 743919 w 1518834"/>
                  <a:gd name="connsiteY5" fmla="*/ 108488 h 1425844"/>
                  <a:gd name="connsiteX6" fmla="*/ 1069383 w 1518834"/>
                  <a:gd name="connsiteY6" fmla="*/ 0 h 1425844"/>
                  <a:gd name="connsiteX7" fmla="*/ 1425844 w 1518834"/>
                  <a:gd name="connsiteY7" fmla="*/ 77492 h 1425844"/>
                  <a:gd name="connsiteX8" fmla="*/ 1518834 w 1518834"/>
                  <a:gd name="connsiteY8" fmla="*/ 464949 h 1425844"/>
                  <a:gd name="connsiteX9" fmla="*/ 1503336 w 1518834"/>
                  <a:gd name="connsiteY9" fmla="*/ 728420 h 1425844"/>
                  <a:gd name="connsiteX10" fmla="*/ 1456841 w 1518834"/>
                  <a:gd name="connsiteY10" fmla="*/ 1131376 h 1425844"/>
                  <a:gd name="connsiteX11" fmla="*/ 1394848 w 1518834"/>
                  <a:gd name="connsiteY11" fmla="*/ 1425844 h 1425844"/>
                  <a:gd name="connsiteX0" fmla="*/ 1394848 w 1518834"/>
                  <a:gd name="connsiteY0" fmla="*/ 1425844 h 1425844"/>
                  <a:gd name="connsiteX1" fmla="*/ 433953 w 1518834"/>
                  <a:gd name="connsiteY1" fmla="*/ 1208868 h 1425844"/>
                  <a:gd name="connsiteX2" fmla="*/ 0 w 1518834"/>
                  <a:gd name="connsiteY2" fmla="*/ 1038386 h 1425844"/>
                  <a:gd name="connsiteX3" fmla="*/ 170482 w 1518834"/>
                  <a:gd name="connsiteY3" fmla="*/ 542441 h 1425844"/>
                  <a:gd name="connsiteX4" fmla="*/ 449451 w 1518834"/>
                  <a:gd name="connsiteY4" fmla="*/ 247973 h 1425844"/>
                  <a:gd name="connsiteX5" fmla="*/ 743919 w 1518834"/>
                  <a:gd name="connsiteY5" fmla="*/ 108488 h 1425844"/>
                  <a:gd name="connsiteX6" fmla="*/ 1069383 w 1518834"/>
                  <a:gd name="connsiteY6" fmla="*/ 0 h 1425844"/>
                  <a:gd name="connsiteX7" fmla="*/ 1425844 w 1518834"/>
                  <a:gd name="connsiteY7" fmla="*/ 77492 h 1425844"/>
                  <a:gd name="connsiteX8" fmla="*/ 1518834 w 1518834"/>
                  <a:gd name="connsiteY8" fmla="*/ 464949 h 1425844"/>
                  <a:gd name="connsiteX9" fmla="*/ 1503336 w 1518834"/>
                  <a:gd name="connsiteY9" fmla="*/ 728420 h 1425844"/>
                  <a:gd name="connsiteX10" fmla="*/ 1456841 w 1518834"/>
                  <a:gd name="connsiteY10" fmla="*/ 1131376 h 1425844"/>
                  <a:gd name="connsiteX11" fmla="*/ 1394848 w 1518834"/>
                  <a:gd name="connsiteY11" fmla="*/ 1425844 h 14258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18834" h="1425844">
                    <a:moveTo>
                      <a:pt x="1394848" y="1425844"/>
                    </a:moveTo>
                    <a:lnTo>
                      <a:pt x="433953" y="1208868"/>
                    </a:lnTo>
                    <a:lnTo>
                      <a:pt x="0" y="1038386"/>
                    </a:lnTo>
                    <a:lnTo>
                      <a:pt x="170482" y="542441"/>
                    </a:lnTo>
                    <a:lnTo>
                      <a:pt x="449451" y="247973"/>
                    </a:lnTo>
                    <a:lnTo>
                      <a:pt x="743919" y="108488"/>
                    </a:lnTo>
                    <a:lnTo>
                      <a:pt x="1069383" y="0"/>
                    </a:lnTo>
                    <a:lnTo>
                      <a:pt x="1425844" y="77492"/>
                    </a:lnTo>
                    <a:lnTo>
                      <a:pt x="1518834" y="464949"/>
                    </a:lnTo>
                    <a:lnTo>
                      <a:pt x="1503336" y="728420"/>
                    </a:lnTo>
                    <a:lnTo>
                      <a:pt x="1456841" y="1131376"/>
                    </a:lnTo>
                    <a:lnTo>
                      <a:pt x="1394848" y="1425844"/>
                    </a:lnTo>
                    <a:close/>
                  </a:path>
                </a:pathLst>
              </a:custGeom>
              <a:solidFill>
                <a:srgbClr val="0070C0">
                  <a:alpha val="23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3" name="Rectangle 162"/>
              <p:cNvSpPr/>
              <p:nvPr/>
            </p:nvSpPr>
            <p:spPr bwMode="auto">
              <a:xfrm>
                <a:off x="3932274" y="905611"/>
                <a:ext cx="198416" cy="196893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64" name="Rectangle 163"/>
              <p:cNvSpPr/>
              <p:nvPr/>
            </p:nvSpPr>
            <p:spPr bwMode="auto">
              <a:xfrm>
                <a:off x="3906877" y="2676058"/>
                <a:ext cx="196828" cy="198480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  <p:sp>
            <p:nvSpPr>
              <p:cNvPr id="165" name="Freeform 164"/>
              <p:cNvSpPr/>
              <p:nvPr/>
            </p:nvSpPr>
            <p:spPr bwMode="auto">
              <a:xfrm>
                <a:off x="2490988" y="1150822"/>
                <a:ext cx="1660479" cy="1329931"/>
              </a:xfrm>
              <a:custGeom>
                <a:avLst/>
                <a:gdLst>
                  <a:gd name="connsiteX0" fmla="*/ 0 w 1828800"/>
                  <a:gd name="connsiteY0" fmla="*/ 1283776 h 1283776"/>
                  <a:gd name="connsiteX1" fmla="*/ 154983 w 1828800"/>
                  <a:gd name="connsiteY1" fmla="*/ 803329 h 1283776"/>
                  <a:gd name="connsiteX2" fmla="*/ 433953 w 1828800"/>
                  <a:gd name="connsiteY2" fmla="*/ 415871 h 1283776"/>
                  <a:gd name="connsiteX3" fmla="*/ 821410 w 1828800"/>
                  <a:gd name="connsiteY3" fmla="*/ 152400 h 1283776"/>
                  <a:gd name="connsiteX4" fmla="*/ 1363851 w 1828800"/>
                  <a:gd name="connsiteY4" fmla="*/ 12915 h 1283776"/>
                  <a:gd name="connsiteX5" fmla="*/ 1828800 w 1828800"/>
                  <a:gd name="connsiteY5" fmla="*/ 74908 h 1283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28800" h="1283776">
                    <a:moveTo>
                      <a:pt x="0" y="1283776"/>
                    </a:moveTo>
                    <a:cubicBezTo>
                      <a:pt x="41329" y="1115878"/>
                      <a:pt x="82658" y="947980"/>
                      <a:pt x="154983" y="803329"/>
                    </a:cubicBezTo>
                    <a:cubicBezTo>
                      <a:pt x="227309" y="658678"/>
                      <a:pt x="322882" y="524359"/>
                      <a:pt x="433953" y="415871"/>
                    </a:cubicBezTo>
                    <a:cubicBezTo>
                      <a:pt x="545024" y="307383"/>
                      <a:pt x="666427" y="219559"/>
                      <a:pt x="821410" y="152400"/>
                    </a:cubicBezTo>
                    <a:cubicBezTo>
                      <a:pt x="976393" y="85241"/>
                      <a:pt x="1195953" y="25830"/>
                      <a:pt x="1363851" y="12915"/>
                    </a:cubicBezTo>
                    <a:cubicBezTo>
                      <a:pt x="1531749" y="0"/>
                      <a:pt x="1680274" y="37454"/>
                      <a:pt x="1828800" y="74908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6" name="Freeform 165"/>
              <p:cNvSpPr/>
              <p:nvPr/>
            </p:nvSpPr>
            <p:spPr>
              <a:xfrm>
                <a:off x="2517973" y="2499807"/>
                <a:ext cx="1574621" cy="492232"/>
              </a:xfrm>
              <a:custGeom>
                <a:avLst/>
                <a:gdLst>
                  <a:gd name="connsiteX0" fmla="*/ 0 w 1689316"/>
                  <a:gd name="connsiteY0" fmla="*/ 0 h 464950"/>
                  <a:gd name="connsiteX1" fmla="*/ 914400 w 1689316"/>
                  <a:gd name="connsiteY1" fmla="*/ 294468 h 464950"/>
                  <a:gd name="connsiteX2" fmla="*/ 1689316 w 1689316"/>
                  <a:gd name="connsiteY2" fmla="*/ 464950 h 464950"/>
                  <a:gd name="connsiteX3" fmla="*/ 1689316 w 1689316"/>
                  <a:gd name="connsiteY3" fmla="*/ 464950 h 46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9316" h="464950">
                    <a:moveTo>
                      <a:pt x="0" y="0"/>
                    </a:moveTo>
                    <a:cubicBezTo>
                      <a:pt x="316423" y="108488"/>
                      <a:pt x="632847" y="216976"/>
                      <a:pt x="914400" y="294468"/>
                    </a:cubicBezTo>
                    <a:cubicBezTo>
                      <a:pt x="1195953" y="371960"/>
                      <a:pt x="1689316" y="464950"/>
                      <a:pt x="1689316" y="464950"/>
                    </a:cubicBezTo>
                    <a:lnTo>
                      <a:pt x="1689316" y="464950"/>
                    </a:lnTo>
                  </a:path>
                </a:pathLst>
              </a:custGeom>
              <a:ln w="317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7" name="Freeform 166"/>
              <p:cNvSpPr/>
              <p:nvPr/>
            </p:nvSpPr>
            <p:spPr>
              <a:xfrm>
                <a:off x="4092594" y="1251761"/>
                <a:ext cx="153970" cy="1757745"/>
              </a:xfrm>
              <a:custGeom>
                <a:avLst/>
                <a:gdLst>
                  <a:gd name="connsiteX0" fmla="*/ 61993 w 165315"/>
                  <a:gd name="connsiteY0" fmla="*/ 0 h 1658319"/>
                  <a:gd name="connsiteX1" fmla="*/ 154983 w 165315"/>
                  <a:gd name="connsiteY1" fmla="*/ 650929 h 1658319"/>
                  <a:gd name="connsiteX2" fmla="*/ 0 w 165315"/>
                  <a:gd name="connsiteY2" fmla="*/ 1658319 h 1658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5315" h="1658319">
                    <a:moveTo>
                      <a:pt x="61993" y="0"/>
                    </a:moveTo>
                    <a:cubicBezTo>
                      <a:pt x="113654" y="187271"/>
                      <a:pt x="165315" y="374543"/>
                      <a:pt x="154983" y="650929"/>
                    </a:cubicBezTo>
                    <a:cubicBezTo>
                      <a:pt x="144651" y="927316"/>
                      <a:pt x="72325" y="1292817"/>
                      <a:pt x="0" y="1658319"/>
                    </a:cubicBezTo>
                  </a:path>
                </a:pathLst>
              </a:custGeom>
              <a:ln w="317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8" name="Oval 167"/>
              <p:cNvSpPr/>
              <p:nvPr/>
            </p:nvSpPr>
            <p:spPr bwMode="auto">
              <a:xfrm>
                <a:off x="4049400" y="2970331"/>
                <a:ext cx="101961" cy="109040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9" name="Oval 168"/>
              <p:cNvSpPr/>
              <p:nvPr/>
            </p:nvSpPr>
            <p:spPr bwMode="auto">
              <a:xfrm>
                <a:off x="4104953" y="1207331"/>
                <a:ext cx="101961" cy="109040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0" name="Oval 169"/>
              <p:cNvSpPr/>
              <p:nvPr/>
            </p:nvSpPr>
            <p:spPr bwMode="auto">
              <a:xfrm>
                <a:off x="2471493" y="2415131"/>
                <a:ext cx="101961" cy="109040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61" name="Rectangle 160"/>
            <p:cNvSpPr/>
            <p:nvPr/>
          </p:nvSpPr>
          <p:spPr bwMode="auto">
            <a:xfrm>
              <a:off x="814617" y="2128497"/>
              <a:ext cx="196828" cy="19689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</p:grpSp>
      <p:grpSp>
        <p:nvGrpSpPr>
          <p:cNvPr id="171" name="Group 151"/>
          <p:cNvGrpSpPr>
            <a:grpSpLocks/>
          </p:cNvGrpSpPr>
          <p:nvPr/>
        </p:nvGrpSpPr>
        <p:grpSpPr bwMode="auto">
          <a:xfrm>
            <a:off x="5934075" y="1500808"/>
            <a:ext cx="2877198" cy="3778250"/>
            <a:chOff x="2706004" y="956413"/>
            <a:chExt cx="2877202" cy="3776877"/>
          </a:xfrm>
        </p:grpSpPr>
        <p:sp>
          <p:nvSpPr>
            <p:cNvPr id="172" name="Arc 171"/>
            <p:cNvSpPr/>
            <p:nvPr/>
          </p:nvSpPr>
          <p:spPr bwMode="auto">
            <a:xfrm>
              <a:off x="2706004" y="1297928"/>
              <a:ext cx="2874967" cy="2848200"/>
            </a:xfrm>
            <a:prstGeom prst="arc">
              <a:avLst>
                <a:gd name="adj1" fmla="val 15839463"/>
                <a:gd name="adj2" fmla="val 3170511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73" name="Group 101"/>
            <p:cNvGrpSpPr>
              <a:grpSpLocks/>
            </p:cNvGrpSpPr>
            <p:nvPr/>
          </p:nvGrpSpPr>
          <p:grpSpPr bwMode="auto">
            <a:xfrm>
              <a:off x="3601355" y="956413"/>
              <a:ext cx="1981851" cy="3776877"/>
              <a:chOff x="4007755" y="956413"/>
              <a:chExt cx="1981851" cy="3776877"/>
            </a:xfrm>
          </p:grpSpPr>
          <p:grpSp>
            <p:nvGrpSpPr>
              <p:cNvPr id="174" name="Group 63"/>
              <p:cNvGrpSpPr>
                <a:grpSpLocks/>
              </p:cNvGrpSpPr>
              <p:nvPr/>
            </p:nvGrpSpPr>
            <p:grpSpPr bwMode="auto">
              <a:xfrm>
                <a:off x="4298915" y="956413"/>
                <a:ext cx="1690691" cy="3034196"/>
                <a:chOff x="4298915" y="956413"/>
                <a:chExt cx="1690691" cy="3034196"/>
              </a:xfrm>
            </p:grpSpPr>
            <p:sp>
              <p:nvSpPr>
                <p:cNvPr id="176" name="Freeform 175"/>
                <p:cNvSpPr/>
                <p:nvPr/>
              </p:nvSpPr>
              <p:spPr>
                <a:xfrm>
                  <a:off x="4298915" y="1277389"/>
                  <a:ext cx="1690691" cy="2524794"/>
                </a:xfrm>
                <a:custGeom>
                  <a:avLst/>
                  <a:gdLst>
                    <a:gd name="connsiteX0" fmla="*/ 0 w 1410346"/>
                    <a:gd name="connsiteY0" fmla="*/ 1363851 h 1891745"/>
                    <a:gd name="connsiteX1" fmla="*/ 247973 w 1410346"/>
                    <a:gd name="connsiteY1" fmla="*/ 1611824 h 1891745"/>
                    <a:gd name="connsiteX2" fmla="*/ 728421 w 1410346"/>
                    <a:gd name="connsiteY2" fmla="*/ 1844298 h 1891745"/>
                    <a:gd name="connsiteX3" fmla="*/ 991892 w 1410346"/>
                    <a:gd name="connsiteY3" fmla="*/ 1890793 h 1891745"/>
                    <a:gd name="connsiteX4" fmla="*/ 1239865 w 1410346"/>
                    <a:gd name="connsiteY4" fmla="*/ 1627322 h 1891745"/>
                    <a:gd name="connsiteX5" fmla="*/ 1410346 w 1410346"/>
                    <a:gd name="connsiteY5" fmla="*/ 1317356 h 1891745"/>
                    <a:gd name="connsiteX6" fmla="*/ 1394848 w 1410346"/>
                    <a:gd name="connsiteY6" fmla="*/ 867905 h 1891745"/>
                    <a:gd name="connsiteX7" fmla="*/ 1177872 w 1410346"/>
                    <a:gd name="connsiteY7" fmla="*/ 402956 h 1891745"/>
                    <a:gd name="connsiteX8" fmla="*/ 883404 w 1410346"/>
                    <a:gd name="connsiteY8" fmla="*/ 170481 h 1891745"/>
                    <a:gd name="connsiteX9" fmla="*/ 449451 w 1410346"/>
                    <a:gd name="connsiteY9" fmla="*/ 0 h 1891745"/>
                    <a:gd name="connsiteX10" fmla="*/ 77492 w 1410346"/>
                    <a:gd name="connsiteY10" fmla="*/ 0 h 1891745"/>
                    <a:gd name="connsiteX11" fmla="*/ 108489 w 1410346"/>
                    <a:gd name="connsiteY11" fmla="*/ 247973 h 1891745"/>
                    <a:gd name="connsiteX12" fmla="*/ 154984 w 1410346"/>
                    <a:gd name="connsiteY12" fmla="*/ 511444 h 1891745"/>
                    <a:gd name="connsiteX13" fmla="*/ 77492 w 1410346"/>
                    <a:gd name="connsiteY13" fmla="*/ 1162373 h 1891745"/>
                    <a:gd name="connsiteX14" fmla="*/ 0 w 1410346"/>
                    <a:gd name="connsiteY14" fmla="*/ 1363851 h 18917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410346" h="1891745">
                      <a:moveTo>
                        <a:pt x="0" y="1363851"/>
                      </a:moveTo>
                      <a:lnTo>
                        <a:pt x="247973" y="1611824"/>
                      </a:lnTo>
                      <a:lnTo>
                        <a:pt x="728421" y="1844298"/>
                      </a:lnTo>
                      <a:cubicBezTo>
                        <a:pt x="981472" y="1891745"/>
                        <a:pt x="892296" y="1890793"/>
                        <a:pt x="991892" y="1890793"/>
                      </a:cubicBezTo>
                      <a:lnTo>
                        <a:pt x="1239865" y="1627322"/>
                      </a:lnTo>
                      <a:lnTo>
                        <a:pt x="1410346" y="1317356"/>
                      </a:lnTo>
                      <a:lnTo>
                        <a:pt x="1394848" y="867905"/>
                      </a:lnTo>
                      <a:lnTo>
                        <a:pt x="1177872" y="402956"/>
                      </a:lnTo>
                      <a:lnTo>
                        <a:pt x="883404" y="170481"/>
                      </a:lnTo>
                      <a:lnTo>
                        <a:pt x="449451" y="0"/>
                      </a:lnTo>
                      <a:lnTo>
                        <a:pt x="77492" y="0"/>
                      </a:lnTo>
                      <a:lnTo>
                        <a:pt x="108489" y="247973"/>
                      </a:lnTo>
                      <a:lnTo>
                        <a:pt x="154984" y="511444"/>
                      </a:lnTo>
                      <a:lnTo>
                        <a:pt x="77492" y="1162373"/>
                      </a:lnTo>
                      <a:lnTo>
                        <a:pt x="0" y="1363851"/>
                      </a:lnTo>
                      <a:close/>
                    </a:path>
                  </a:pathLst>
                </a:custGeom>
                <a:solidFill>
                  <a:srgbClr val="FF0000">
                    <a:alpha val="23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1" name="Rectangle 180"/>
                <p:cNvSpPr/>
                <p:nvPr/>
              </p:nvSpPr>
              <p:spPr bwMode="auto">
                <a:xfrm>
                  <a:off x="4717369" y="2314819"/>
                  <a:ext cx="196850" cy="198366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f</a:t>
                  </a:r>
                </a:p>
              </p:txBody>
            </p:sp>
            <p:sp>
              <p:nvSpPr>
                <p:cNvPr id="185" name="Oval 184"/>
                <p:cNvSpPr/>
                <p:nvPr/>
              </p:nvSpPr>
              <p:spPr bwMode="auto">
                <a:xfrm>
                  <a:off x="4810693" y="2622667"/>
                  <a:ext cx="101961" cy="109040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93" name="Freeform 192"/>
                <p:cNvSpPr/>
                <p:nvPr/>
              </p:nvSpPr>
              <p:spPr bwMode="auto">
                <a:xfrm>
                  <a:off x="4310968" y="2662209"/>
                  <a:ext cx="537405" cy="476224"/>
                </a:xfrm>
                <a:custGeom>
                  <a:avLst/>
                  <a:gdLst>
                    <a:gd name="connsiteX0" fmla="*/ 0 w 511445"/>
                    <a:gd name="connsiteY0" fmla="*/ 418454 h 418454"/>
                    <a:gd name="connsiteX1" fmla="*/ 185980 w 511445"/>
                    <a:gd name="connsiteY1" fmla="*/ 185979 h 418454"/>
                    <a:gd name="connsiteX2" fmla="*/ 511445 w 511445"/>
                    <a:gd name="connsiteY2" fmla="*/ 0 h 4184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511445" h="418454">
                      <a:moveTo>
                        <a:pt x="0" y="418454"/>
                      </a:moveTo>
                      <a:cubicBezTo>
                        <a:pt x="50369" y="337087"/>
                        <a:pt x="100739" y="255721"/>
                        <a:pt x="185980" y="185979"/>
                      </a:cubicBezTo>
                      <a:cubicBezTo>
                        <a:pt x="271221" y="116237"/>
                        <a:pt x="391333" y="58118"/>
                        <a:pt x="511445" y="0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94" name="Freeform 193"/>
                <p:cNvSpPr/>
                <p:nvPr/>
              </p:nvSpPr>
              <p:spPr bwMode="auto">
                <a:xfrm>
                  <a:off x="4398280" y="1307122"/>
                  <a:ext cx="619126" cy="1327800"/>
                </a:xfrm>
                <a:custGeom>
                  <a:avLst/>
                  <a:gdLst>
                    <a:gd name="connsiteX0" fmla="*/ 526943 w 663844"/>
                    <a:gd name="connsiteY0" fmla="*/ 1208868 h 1208868"/>
                    <a:gd name="connsiteX1" fmla="*/ 650929 w 663844"/>
                    <a:gd name="connsiteY1" fmla="*/ 759417 h 1208868"/>
                    <a:gd name="connsiteX2" fmla="*/ 604434 w 663844"/>
                    <a:gd name="connsiteY2" fmla="*/ 418455 h 1208868"/>
                    <a:gd name="connsiteX3" fmla="*/ 402956 w 663844"/>
                    <a:gd name="connsiteY3" fmla="*/ 185980 h 1208868"/>
                    <a:gd name="connsiteX4" fmla="*/ 0 w 663844"/>
                    <a:gd name="connsiteY4" fmla="*/ 0 h 120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63844" h="1208868">
                      <a:moveTo>
                        <a:pt x="526943" y="1208868"/>
                      </a:moveTo>
                      <a:cubicBezTo>
                        <a:pt x="582478" y="1050010"/>
                        <a:pt x="638014" y="891153"/>
                        <a:pt x="650929" y="759417"/>
                      </a:cubicBezTo>
                      <a:cubicBezTo>
                        <a:pt x="663844" y="627682"/>
                        <a:pt x="645763" y="514028"/>
                        <a:pt x="604434" y="418455"/>
                      </a:cubicBezTo>
                      <a:cubicBezTo>
                        <a:pt x="563105" y="322882"/>
                        <a:pt x="503695" y="255723"/>
                        <a:pt x="402956" y="185980"/>
                      </a:cubicBezTo>
                      <a:cubicBezTo>
                        <a:pt x="302217" y="116238"/>
                        <a:pt x="151108" y="58119"/>
                        <a:pt x="0" y="0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95" name="Freeform 194"/>
                <p:cNvSpPr/>
                <p:nvPr/>
              </p:nvSpPr>
              <p:spPr>
                <a:xfrm>
                  <a:off x="4353830" y="3092411"/>
                  <a:ext cx="1068390" cy="707768"/>
                </a:xfrm>
                <a:custGeom>
                  <a:avLst/>
                  <a:gdLst>
                    <a:gd name="connsiteX0" fmla="*/ 0 w 1146874"/>
                    <a:gd name="connsiteY0" fmla="*/ 0 h 666427"/>
                    <a:gd name="connsiteX1" fmla="*/ 418454 w 1146874"/>
                    <a:gd name="connsiteY1" fmla="*/ 371960 h 666427"/>
                    <a:gd name="connsiteX2" fmla="*/ 1146874 w 1146874"/>
                    <a:gd name="connsiteY2" fmla="*/ 666427 h 6664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146874" h="666427">
                      <a:moveTo>
                        <a:pt x="0" y="0"/>
                      </a:moveTo>
                      <a:cubicBezTo>
                        <a:pt x="113654" y="130444"/>
                        <a:pt x="227308" y="260889"/>
                        <a:pt x="418454" y="371960"/>
                      </a:cubicBezTo>
                      <a:cubicBezTo>
                        <a:pt x="609600" y="483031"/>
                        <a:pt x="878237" y="574729"/>
                        <a:pt x="1146874" y="666427"/>
                      </a:cubicBezTo>
                    </a:path>
                  </a:pathLst>
                </a:custGeom>
                <a:ln w="317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96" name="Freeform 195"/>
                <p:cNvSpPr/>
                <p:nvPr/>
              </p:nvSpPr>
              <p:spPr>
                <a:xfrm>
                  <a:off x="4337955" y="1294428"/>
                  <a:ext cx="155575" cy="1759897"/>
                </a:xfrm>
                <a:custGeom>
                  <a:avLst/>
                  <a:gdLst>
                    <a:gd name="connsiteX0" fmla="*/ 61993 w 165315"/>
                    <a:gd name="connsiteY0" fmla="*/ 0 h 1658319"/>
                    <a:gd name="connsiteX1" fmla="*/ 154983 w 165315"/>
                    <a:gd name="connsiteY1" fmla="*/ 650929 h 1658319"/>
                    <a:gd name="connsiteX2" fmla="*/ 0 w 165315"/>
                    <a:gd name="connsiteY2" fmla="*/ 1658319 h 16583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65315" h="1658319">
                      <a:moveTo>
                        <a:pt x="61993" y="0"/>
                      </a:moveTo>
                      <a:cubicBezTo>
                        <a:pt x="113654" y="187271"/>
                        <a:pt x="165315" y="374543"/>
                        <a:pt x="154983" y="650929"/>
                      </a:cubicBezTo>
                      <a:cubicBezTo>
                        <a:pt x="144651" y="927316"/>
                        <a:pt x="72325" y="1292817"/>
                        <a:pt x="0" y="1658319"/>
                      </a:cubicBezTo>
                    </a:path>
                  </a:pathLst>
                </a:custGeom>
                <a:ln w="317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00" name="Oval 199"/>
                <p:cNvSpPr/>
                <p:nvPr/>
              </p:nvSpPr>
              <p:spPr bwMode="auto">
                <a:xfrm>
                  <a:off x="4303398" y="3035647"/>
                  <a:ext cx="101961" cy="109040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01" name="Oval 200"/>
                <p:cNvSpPr/>
                <p:nvPr/>
              </p:nvSpPr>
              <p:spPr bwMode="auto">
                <a:xfrm>
                  <a:off x="5373552" y="3758644"/>
                  <a:ext cx="101961" cy="109040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02" name="Oval 201"/>
                <p:cNvSpPr/>
                <p:nvPr/>
              </p:nvSpPr>
              <p:spPr bwMode="auto">
                <a:xfrm>
                  <a:off x="4366210" y="1265388"/>
                  <a:ext cx="101961" cy="109040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03" name="Rectangle 202"/>
                <p:cNvSpPr/>
                <p:nvPr/>
              </p:nvSpPr>
              <p:spPr bwMode="auto">
                <a:xfrm>
                  <a:off x="4428443" y="2951176"/>
                  <a:ext cx="196850" cy="198365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d</a:t>
                  </a:r>
                </a:p>
              </p:txBody>
            </p:sp>
            <p:sp>
              <p:nvSpPr>
                <p:cNvPr id="204" name="Rectangle 203"/>
                <p:cNvSpPr/>
                <p:nvPr/>
              </p:nvSpPr>
              <p:spPr bwMode="auto">
                <a:xfrm>
                  <a:off x="5498420" y="3793831"/>
                  <a:ext cx="196850" cy="196778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</a:p>
              </p:txBody>
            </p:sp>
            <p:sp>
              <p:nvSpPr>
                <p:cNvPr id="205" name="Rectangle 204"/>
                <p:cNvSpPr/>
                <p:nvPr/>
              </p:nvSpPr>
              <p:spPr bwMode="auto">
                <a:xfrm>
                  <a:off x="4360180" y="956413"/>
                  <a:ext cx="198438" cy="196778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a</a:t>
                  </a:r>
                </a:p>
              </p:txBody>
            </p:sp>
          </p:grpSp>
          <p:sp>
            <p:nvSpPr>
              <p:cNvPr id="175" name="Arc 174"/>
              <p:cNvSpPr/>
              <p:nvPr/>
            </p:nvSpPr>
            <p:spPr bwMode="auto">
              <a:xfrm>
                <a:off x="4007755" y="2630617"/>
                <a:ext cx="1373190" cy="2102673"/>
              </a:xfrm>
              <a:prstGeom prst="arc">
                <a:avLst>
                  <a:gd name="adj1" fmla="val 16867758"/>
                  <a:gd name="adj2" fmla="val 643735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7" grpId="0" animBg="1"/>
      <p:bldP spid="99" grpId="0" animBg="1"/>
      <p:bldP spid="100" grpId="0" animBg="1"/>
      <p:bldP spid="137" grpId="0" animBg="1"/>
      <p:bldP spid="139" grpId="0" animBg="1"/>
      <p:bldP spid="14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2850185</TotalTime>
  <Words>3370</Words>
  <Application>Microsoft Office PowerPoint</Application>
  <PresentationFormat>On-screen Show (4:3)</PresentationFormat>
  <Paragraphs>782</Paragraphs>
  <Slides>32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Company>CB 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HP;debajyoti</dc:creator>
  <cp:lastModifiedBy>Jyoti</cp:lastModifiedBy>
  <cp:revision>884</cp:revision>
  <dcterms:created xsi:type="dcterms:W3CDTF">2010-07-20T10:36:23Z</dcterms:created>
  <dcterms:modified xsi:type="dcterms:W3CDTF">2013-08-17T05:11:36Z</dcterms:modified>
</cp:coreProperties>
</file>